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2"/>
  </p:notesMasterIdLst>
  <p:sldIdLst>
    <p:sldId id="256" r:id="rId2"/>
    <p:sldId id="259" r:id="rId3"/>
    <p:sldId id="260" r:id="rId4"/>
    <p:sldId id="261" r:id="rId5"/>
    <p:sldId id="262" r:id="rId6"/>
    <p:sldId id="312" r:id="rId7"/>
    <p:sldId id="313" r:id="rId8"/>
    <p:sldId id="263" r:id="rId9"/>
    <p:sldId id="314" r:id="rId10"/>
    <p:sldId id="264" r:id="rId11"/>
  </p:sldIdLst>
  <p:sldSz cx="9144000" cy="5143500" type="screen16x9"/>
  <p:notesSz cx="6858000" cy="9144000"/>
  <p:embeddedFontLst>
    <p:embeddedFont>
      <p:font typeface="Chakra Petch" panose="020B0604020202020204" charset="-34"/>
      <p:regular r:id="rId13"/>
      <p:bold r:id="rId14"/>
      <p:italic r:id="rId15"/>
      <p:boldItalic r:id="rId16"/>
    </p:embeddedFont>
    <p:embeddedFont>
      <p:font typeface="Engravers MT" panose="02090707080505020304" pitchFamily="18" charset="0"/>
      <p:regular r:id="rId17"/>
    </p:embeddedFont>
    <p:embeddedFont>
      <p:font typeface="Chakra Petch Medium" panose="020B0604020202020204" charset="-34"/>
      <p:regular r:id="rId18"/>
      <p:bold r:id="rId19"/>
      <p:italic r:id="rId20"/>
      <p:boldItalic r:id="rId21"/>
    </p:embeddedFont>
    <p:embeddedFont>
      <p:font typeface="Fira Sans"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5C3BCA-16D8-4E00-9F70-2EECF8BCC681}">
  <a:tblStyle styleId="{D85C3BCA-16D8-4E00-9F70-2EECF8BCC6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8561988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3185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8e30e371f2_0_18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8e30e371f2_0_18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7593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26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8652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8230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8291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4172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5082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93387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10" name="Google Shape;10;p2"/>
          <p:cNvSpPr/>
          <p:nvPr/>
        </p:nvSpPr>
        <p:spPr>
          <a:xfrm>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1" name="Google Shape;11;p2"/>
          <p:cNvSpPr txBox="1">
            <a:spLocks noGrp="1"/>
          </p:cNvSpPr>
          <p:nvPr>
            <p:ph type="ctrTitle"/>
          </p:nvPr>
        </p:nvSpPr>
        <p:spPr>
          <a:xfrm>
            <a:off x="713225" y="1528800"/>
            <a:ext cx="4040100" cy="1610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713247" y="3138900"/>
            <a:ext cx="4040100" cy="475800"/>
          </a:xfrm>
          <a:prstGeom prst="rect">
            <a:avLst/>
          </a:prstGeom>
        </p:spPr>
        <p:txBody>
          <a:bodyPr spcFirstLastPara="1" wrap="square" lIns="91425" tIns="91425" rIns="91425" bIns="91425" anchor="t" anchorCtr="0">
            <a:noAutofit/>
          </a:bodyPr>
          <a:lstStyle>
            <a:lvl1pPr lvl="0" algn="l">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2"/>
          <p:cNvSpPr>
            <a:spLocks noGrp="1"/>
          </p:cNvSpPr>
          <p:nvPr>
            <p:ph type="pic" idx="2"/>
          </p:nvPr>
        </p:nvSpPr>
        <p:spPr>
          <a:xfrm>
            <a:off x="5549575" y="849450"/>
            <a:ext cx="2728800" cy="34446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sp>
      <p:grpSp>
        <p:nvGrpSpPr>
          <p:cNvPr id="14" name="Google Shape;14;p2"/>
          <p:cNvGrpSpPr/>
          <p:nvPr/>
        </p:nvGrpSpPr>
        <p:grpSpPr>
          <a:xfrm>
            <a:off x="1108425" y="121600"/>
            <a:ext cx="7837050" cy="3432725"/>
            <a:chOff x="1108425" y="121600"/>
            <a:chExt cx="7837050" cy="3432725"/>
          </a:xfrm>
        </p:grpSpPr>
        <p:grpSp>
          <p:nvGrpSpPr>
            <p:cNvPr id="15" name="Google Shape;15;p2"/>
            <p:cNvGrpSpPr/>
            <p:nvPr/>
          </p:nvGrpSpPr>
          <p:grpSpPr>
            <a:xfrm>
              <a:off x="8721975" y="2759775"/>
              <a:ext cx="223500" cy="794550"/>
              <a:chOff x="8449700" y="3353100"/>
              <a:chExt cx="223500" cy="794550"/>
            </a:xfrm>
          </p:grpSpPr>
          <p:sp>
            <p:nvSpPr>
              <p:cNvPr id="16" name="Google Shape;16;p2"/>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7" name="Google Shape;17;p2"/>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8" name="Google Shape;18;p2"/>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9" name="Google Shape;19;p2"/>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0" name="Google Shape;20;p2"/>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1" name="Google Shape;21;p2"/>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22" name="Google Shape;22;p2"/>
            <p:cNvGrpSpPr/>
            <p:nvPr/>
          </p:nvGrpSpPr>
          <p:grpSpPr>
            <a:xfrm>
              <a:off x="1108425" y="121600"/>
              <a:ext cx="963284" cy="223521"/>
              <a:chOff x="902591" y="160753"/>
              <a:chExt cx="1317581" cy="145200"/>
            </a:xfrm>
          </p:grpSpPr>
          <p:sp>
            <p:nvSpPr>
              <p:cNvPr id="23" name="Google Shape;23;p2"/>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4" name="Google Shape;24;p2"/>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5" name="Google Shape;25;p2"/>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6" name="Google Shape;26;p2"/>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7" name="Google Shape;27;p2"/>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8" name="Google Shape;28;p2"/>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89"/>
        <p:cNvGrpSpPr/>
        <p:nvPr/>
      </p:nvGrpSpPr>
      <p:grpSpPr>
        <a:xfrm>
          <a:off x="0" y="0"/>
          <a:ext cx="0" cy="0"/>
          <a:chOff x="0" y="0"/>
          <a:chExt cx="0" cy="0"/>
        </a:xfrm>
      </p:grpSpPr>
      <p:pic>
        <p:nvPicPr>
          <p:cNvPr id="590" name="Google Shape;590;p32"/>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591" name="Google Shape;591;p32"/>
          <p:cNvSpPr/>
          <p:nvPr/>
        </p:nvSpPr>
        <p:spPr>
          <a:xfrm flipH="1">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pic>
        <p:nvPicPr>
          <p:cNvPr id="30" name="Google Shape;30;p3"/>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31" name="Google Shape;31;p3"/>
          <p:cNvSpPr/>
          <p:nvPr/>
        </p:nvSpPr>
        <p:spPr>
          <a:xfrm>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2" name="Google Shape;32;p3"/>
          <p:cNvSpPr txBox="1">
            <a:spLocks noGrp="1"/>
          </p:cNvSpPr>
          <p:nvPr>
            <p:ph type="title"/>
          </p:nvPr>
        </p:nvSpPr>
        <p:spPr>
          <a:xfrm>
            <a:off x="4177075" y="2582838"/>
            <a:ext cx="4253700" cy="759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4177075" y="1275678"/>
            <a:ext cx="1652100" cy="11565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 name="Google Shape;34;p3"/>
          <p:cNvSpPr txBox="1">
            <a:spLocks noGrp="1"/>
          </p:cNvSpPr>
          <p:nvPr>
            <p:ph type="subTitle" idx="1"/>
          </p:nvPr>
        </p:nvSpPr>
        <p:spPr>
          <a:xfrm>
            <a:off x="4177075" y="3342138"/>
            <a:ext cx="4253700" cy="375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 name="Google Shape;35;p3"/>
          <p:cNvSpPr>
            <a:spLocks noGrp="1"/>
          </p:cNvSpPr>
          <p:nvPr>
            <p:ph type="pic" idx="3"/>
          </p:nvPr>
        </p:nvSpPr>
        <p:spPr>
          <a:xfrm>
            <a:off x="874925" y="1039800"/>
            <a:ext cx="2728800" cy="30639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sp>
      <p:grpSp>
        <p:nvGrpSpPr>
          <p:cNvPr id="36" name="Google Shape;36;p3"/>
          <p:cNvGrpSpPr/>
          <p:nvPr/>
        </p:nvGrpSpPr>
        <p:grpSpPr>
          <a:xfrm>
            <a:off x="713223" y="117192"/>
            <a:ext cx="6752186" cy="4901467"/>
            <a:chOff x="713223" y="117192"/>
            <a:chExt cx="6752186" cy="4901467"/>
          </a:xfrm>
        </p:grpSpPr>
        <p:grpSp>
          <p:nvGrpSpPr>
            <p:cNvPr id="37" name="Google Shape;37;p3"/>
            <p:cNvGrpSpPr/>
            <p:nvPr/>
          </p:nvGrpSpPr>
          <p:grpSpPr>
            <a:xfrm rot="5400000">
              <a:off x="998748" y="-168333"/>
              <a:ext cx="223500" cy="794550"/>
              <a:chOff x="8449700" y="3353100"/>
              <a:chExt cx="223500" cy="794550"/>
            </a:xfrm>
          </p:grpSpPr>
          <p:sp>
            <p:nvSpPr>
              <p:cNvPr id="38" name="Google Shape;38;p3"/>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9" name="Google Shape;39;p3"/>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0" name="Google Shape;40;p3"/>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1" name="Google Shape;41;p3"/>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2" name="Google Shape;42;p3"/>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3" name="Google Shape;43;p3"/>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44" name="Google Shape;44;p3"/>
            <p:cNvGrpSpPr/>
            <p:nvPr/>
          </p:nvGrpSpPr>
          <p:grpSpPr>
            <a:xfrm>
              <a:off x="6502125" y="4795139"/>
              <a:ext cx="963284" cy="223521"/>
              <a:chOff x="902591" y="160753"/>
              <a:chExt cx="1317581" cy="145200"/>
            </a:xfrm>
          </p:grpSpPr>
          <p:sp>
            <p:nvSpPr>
              <p:cNvPr id="45" name="Google Shape;45;p3"/>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6" name="Google Shape;46;p3"/>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7" name="Google Shape;47;p3"/>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 name="Google Shape;48;p3"/>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9" name="Google Shape;49;p3"/>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50" name="Google Shape;50;p3"/>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8"/>
        <p:cNvGrpSpPr/>
        <p:nvPr/>
      </p:nvGrpSpPr>
      <p:grpSpPr>
        <a:xfrm>
          <a:off x="0" y="0"/>
          <a:ext cx="0" cy="0"/>
          <a:chOff x="0" y="0"/>
          <a:chExt cx="0" cy="0"/>
        </a:xfrm>
      </p:grpSpPr>
      <p:pic>
        <p:nvPicPr>
          <p:cNvPr id="99" name="Google Shape;99;p7"/>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100" name="Google Shape;100;p7"/>
          <p:cNvSpPr txBox="1">
            <a:spLocks noGrp="1"/>
          </p:cNvSpPr>
          <p:nvPr>
            <p:ph type="title"/>
          </p:nvPr>
        </p:nvSpPr>
        <p:spPr>
          <a:xfrm>
            <a:off x="789425" y="1051049"/>
            <a:ext cx="4055100" cy="109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 name="Google Shape;101;p7"/>
          <p:cNvSpPr txBox="1">
            <a:spLocks noGrp="1"/>
          </p:cNvSpPr>
          <p:nvPr>
            <p:ph type="subTitle" idx="1"/>
          </p:nvPr>
        </p:nvSpPr>
        <p:spPr>
          <a:xfrm>
            <a:off x="789425" y="2150851"/>
            <a:ext cx="4055100" cy="1941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02" name="Google Shape;102;p7"/>
          <p:cNvSpPr/>
          <p:nvPr/>
        </p:nvSpPr>
        <p:spPr>
          <a:xfrm>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03" name="Google Shape;103;p7"/>
          <p:cNvSpPr>
            <a:spLocks noGrp="1"/>
          </p:cNvSpPr>
          <p:nvPr>
            <p:ph type="pic" idx="2"/>
          </p:nvPr>
        </p:nvSpPr>
        <p:spPr>
          <a:xfrm>
            <a:off x="5549575" y="1039800"/>
            <a:ext cx="2728800" cy="30639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4"/>
        <p:cNvGrpSpPr/>
        <p:nvPr/>
      </p:nvGrpSpPr>
      <p:grpSpPr>
        <a:xfrm>
          <a:off x="0" y="0"/>
          <a:ext cx="0" cy="0"/>
          <a:chOff x="0" y="0"/>
          <a:chExt cx="0" cy="0"/>
        </a:xfrm>
      </p:grpSpPr>
      <p:pic>
        <p:nvPicPr>
          <p:cNvPr id="125" name="Google Shape;125;p9"/>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126" name="Google Shape;126;p9"/>
          <p:cNvSpPr/>
          <p:nvPr/>
        </p:nvSpPr>
        <p:spPr>
          <a:xfrm flipH="1">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27" name="Google Shape;127;p9"/>
          <p:cNvSpPr txBox="1">
            <a:spLocks noGrp="1"/>
          </p:cNvSpPr>
          <p:nvPr>
            <p:ph type="title"/>
          </p:nvPr>
        </p:nvSpPr>
        <p:spPr>
          <a:xfrm>
            <a:off x="865625" y="1455075"/>
            <a:ext cx="3634500" cy="1161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8" name="Google Shape;128;p9"/>
          <p:cNvSpPr txBox="1">
            <a:spLocks noGrp="1"/>
          </p:cNvSpPr>
          <p:nvPr>
            <p:ph type="subTitle" idx="1"/>
          </p:nvPr>
        </p:nvSpPr>
        <p:spPr>
          <a:xfrm>
            <a:off x="865625" y="2540325"/>
            <a:ext cx="3634500" cy="919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9"/>
          <p:cNvSpPr>
            <a:spLocks noGrp="1"/>
          </p:cNvSpPr>
          <p:nvPr>
            <p:ph type="pic" idx="2"/>
          </p:nvPr>
        </p:nvSpPr>
        <p:spPr>
          <a:xfrm>
            <a:off x="5525650" y="1039800"/>
            <a:ext cx="2728800" cy="30639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sp>
      <p:grpSp>
        <p:nvGrpSpPr>
          <p:cNvPr id="130" name="Google Shape;130;p9"/>
          <p:cNvGrpSpPr/>
          <p:nvPr/>
        </p:nvGrpSpPr>
        <p:grpSpPr>
          <a:xfrm>
            <a:off x="713223" y="117192"/>
            <a:ext cx="6752186" cy="4901467"/>
            <a:chOff x="713223" y="117192"/>
            <a:chExt cx="6752186" cy="4901467"/>
          </a:xfrm>
        </p:grpSpPr>
        <p:grpSp>
          <p:nvGrpSpPr>
            <p:cNvPr id="131" name="Google Shape;131;p9"/>
            <p:cNvGrpSpPr/>
            <p:nvPr/>
          </p:nvGrpSpPr>
          <p:grpSpPr>
            <a:xfrm rot="-5400000" flipH="1">
              <a:off x="6956384" y="-168333"/>
              <a:ext cx="223500" cy="794550"/>
              <a:chOff x="8449700" y="3353100"/>
              <a:chExt cx="223500" cy="794550"/>
            </a:xfrm>
          </p:grpSpPr>
          <p:sp>
            <p:nvSpPr>
              <p:cNvPr id="132" name="Google Shape;132;p9"/>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33" name="Google Shape;133;p9"/>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34" name="Google Shape;134;p9"/>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35" name="Google Shape;135;p9"/>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36" name="Google Shape;136;p9"/>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37" name="Google Shape;137;p9"/>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138" name="Google Shape;138;p9"/>
            <p:cNvGrpSpPr/>
            <p:nvPr/>
          </p:nvGrpSpPr>
          <p:grpSpPr>
            <a:xfrm flipH="1">
              <a:off x="713223" y="4795139"/>
              <a:ext cx="963284" cy="223521"/>
              <a:chOff x="902591" y="160753"/>
              <a:chExt cx="1317581" cy="145200"/>
            </a:xfrm>
          </p:grpSpPr>
          <p:sp>
            <p:nvSpPr>
              <p:cNvPr id="139" name="Google Shape;139;p9"/>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40" name="Google Shape;140;p9"/>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41" name="Google Shape;141;p9"/>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42" name="Google Shape;142;p9"/>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43" name="Google Shape;143;p9"/>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44" name="Google Shape;144;p9"/>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6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229"/>
        <p:cNvGrpSpPr/>
        <p:nvPr/>
      </p:nvGrpSpPr>
      <p:grpSpPr>
        <a:xfrm>
          <a:off x="0" y="0"/>
          <a:ext cx="0" cy="0"/>
          <a:chOff x="0" y="0"/>
          <a:chExt cx="0" cy="0"/>
        </a:xfrm>
      </p:grpSpPr>
      <p:pic>
        <p:nvPicPr>
          <p:cNvPr id="230" name="Google Shape;230;p15"/>
          <p:cNvPicPr preferRelativeResize="0"/>
          <p:nvPr/>
        </p:nvPicPr>
        <p:blipFill>
          <a:blip r:embed="rId2">
            <a:alphaModFix/>
          </a:blip>
          <a:stretch>
            <a:fillRect/>
          </a:stretch>
        </p:blipFill>
        <p:spPr>
          <a:xfrm flipH="1">
            <a:off x="-25" y="0"/>
            <a:ext cx="9144003" cy="5143501"/>
          </a:xfrm>
          <a:prstGeom prst="rect">
            <a:avLst/>
          </a:prstGeom>
          <a:noFill/>
          <a:ln>
            <a:noFill/>
          </a:ln>
          <a:effectLst>
            <a:outerShdw blurRad="57150" dist="19050" dir="5400000" algn="bl" rotWithShape="0">
              <a:srgbClr val="000000">
                <a:alpha val="50000"/>
              </a:srgbClr>
            </a:outerShdw>
          </a:effectLst>
        </p:spPr>
      </p:pic>
      <p:sp>
        <p:nvSpPr>
          <p:cNvPr id="231" name="Google Shape;231;p15"/>
          <p:cNvSpPr/>
          <p:nvPr/>
        </p:nvSpPr>
        <p:spPr>
          <a:xfrm flipH="1">
            <a:off x="314353" y="234000"/>
            <a:ext cx="8515200" cy="4675500"/>
          </a:xfrm>
          <a:prstGeom prst="snip2DiagRect">
            <a:avLst>
              <a:gd name="adj1" fmla="val 0"/>
              <a:gd name="adj2" fmla="val 1911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32" name="Google Shape;232;p15"/>
          <p:cNvSpPr txBox="1">
            <a:spLocks noGrp="1"/>
          </p:cNvSpPr>
          <p:nvPr>
            <p:ph type="title"/>
          </p:nvPr>
        </p:nvSpPr>
        <p:spPr>
          <a:xfrm flipH="1">
            <a:off x="4276078" y="1499800"/>
            <a:ext cx="4154700" cy="73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3" name="Google Shape;233;p15"/>
          <p:cNvSpPr txBox="1">
            <a:spLocks noGrp="1"/>
          </p:cNvSpPr>
          <p:nvPr>
            <p:ph type="subTitle" idx="1"/>
          </p:nvPr>
        </p:nvSpPr>
        <p:spPr>
          <a:xfrm flipH="1">
            <a:off x="4276078" y="2239700"/>
            <a:ext cx="4154700" cy="1404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4" name="Google Shape;234;p15"/>
          <p:cNvSpPr>
            <a:spLocks noGrp="1"/>
          </p:cNvSpPr>
          <p:nvPr>
            <p:ph type="pic" idx="2"/>
          </p:nvPr>
        </p:nvSpPr>
        <p:spPr>
          <a:xfrm flipH="1">
            <a:off x="713228" y="783475"/>
            <a:ext cx="2728800" cy="35766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sp>
      <p:grpSp>
        <p:nvGrpSpPr>
          <p:cNvPr id="235" name="Google Shape;235;p15"/>
          <p:cNvGrpSpPr/>
          <p:nvPr/>
        </p:nvGrpSpPr>
        <p:grpSpPr>
          <a:xfrm rot="5400000">
            <a:off x="8345975" y="1037575"/>
            <a:ext cx="963284" cy="223521"/>
            <a:chOff x="902591" y="160753"/>
            <a:chExt cx="1317581" cy="145200"/>
          </a:xfrm>
        </p:grpSpPr>
        <p:sp>
          <p:nvSpPr>
            <p:cNvPr id="236" name="Google Shape;236;p15"/>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37" name="Google Shape;237;p15"/>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38" name="Google Shape;238;p15"/>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39" name="Google Shape;239;p15"/>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40" name="Google Shape;240;p15"/>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241" name="Google Shape;241;p15"/>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369"/>
        <p:cNvGrpSpPr/>
        <p:nvPr/>
      </p:nvGrpSpPr>
      <p:grpSpPr>
        <a:xfrm>
          <a:off x="0" y="0"/>
          <a:ext cx="0" cy="0"/>
          <a:chOff x="0" y="0"/>
          <a:chExt cx="0" cy="0"/>
        </a:xfrm>
      </p:grpSpPr>
      <p:pic>
        <p:nvPicPr>
          <p:cNvPr id="370" name="Google Shape;370;p22"/>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371" name="Google Shape;371;p22"/>
          <p:cNvSpPr/>
          <p:nvPr/>
        </p:nvSpPr>
        <p:spPr>
          <a:xfrm>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72" name="Google Shape;37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3" name="Google Shape;373;p22"/>
          <p:cNvSpPr txBox="1">
            <a:spLocks noGrp="1"/>
          </p:cNvSpPr>
          <p:nvPr>
            <p:ph type="subTitle" idx="1"/>
          </p:nvPr>
        </p:nvSpPr>
        <p:spPr>
          <a:xfrm>
            <a:off x="1386800" y="2995416"/>
            <a:ext cx="5720100" cy="1013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4" name="Google Shape;374;p22"/>
          <p:cNvSpPr txBox="1">
            <a:spLocks noGrp="1"/>
          </p:cNvSpPr>
          <p:nvPr>
            <p:ph type="subTitle" idx="2"/>
          </p:nvPr>
        </p:nvSpPr>
        <p:spPr>
          <a:xfrm>
            <a:off x="1386800" y="1622850"/>
            <a:ext cx="5720100" cy="1013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75" name="Google Shape;375;p22"/>
          <p:cNvGrpSpPr/>
          <p:nvPr/>
        </p:nvGrpSpPr>
        <p:grpSpPr>
          <a:xfrm>
            <a:off x="200516" y="1709107"/>
            <a:ext cx="8744543" cy="2473710"/>
            <a:chOff x="200516" y="1709107"/>
            <a:chExt cx="8744543" cy="2473710"/>
          </a:xfrm>
        </p:grpSpPr>
        <p:grpSp>
          <p:nvGrpSpPr>
            <p:cNvPr id="376" name="Google Shape;376;p22"/>
            <p:cNvGrpSpPr/>
            <p:nvPr/>
          </p:nvGrpSpPr>
          <p:grpSpPr>
            <a:xfrm flipH="1">
              <a:off x="8721559" y="3388267"/>
              <a:ext cx="223500" cy="794550"/>
              <a:chOff x="8449700" y="3353100"/>
              <a:chExt cx="223500" cy="794550"/>
            </a:xfrm>
          </p:grpSpPr>
          <p:sp>
            <p:nvSpPr>
              <p:cNvPr id="377" name="Google Shape;377;p22"/>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78" name="Google Shape;378;p22"/>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79" name="Google Shape;379;p22"/>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0" name="Google Shape;380;p22"/>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1" name="Google Shape;381;p22"/>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2" name="Google Shape;382;p22"/>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383" name="Google Shape;383;p22"/>
            <p:cNvGrpSpPr/>
            <p:nvPr/>
          </p:nvGrpSpPr>
          <p:grpSpPr>
            <a:xfrm rot="-5400000" flipH="1">
              <a:off x="-169365" y="2078989"/>
              <a:ext cx="963284" cy="223521"/>
              <a:chOff x="902591" y="160753"/>
              <a:chExt cx="1317581" cy="145200"/>
            </a:xfrm>
          </p:grpSpPr>
          <p:sp>
            <p:nvSpPr>
              <p:cNvPr id="384" name="Google Shape;384;p22"/>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5" name="Google Shape;385;p22"/>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6" name="Google Shape;386;p22"/>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7" name="Google Shape;387;p22"/>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8" name="Google Shape;388;p22"/>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389" name="Google Shape;389;p22"/>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63"/>
        <p:cNvGrpSpPr/>
        <p:nvPr/>
      </p:nvGrpSpPr>
      <p:grpSpPr>
        <a:xfrm>
          <a:off x="0" y="0"/>
          <a:ext cx="0" cy="0"/>
          <a:chOff x="0" y="0"/>
          <a:chExt cx="0" cy="0"/>
        </a:xfrm>
      </p:grpSpPr>
      <p:pic>
        <p:nvPicPr>
          <p:cNvPr id="464" name="Google Shape;464;p26"/>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
        <p:nvSpPr>
          <p:cNvPr id="465" name="Google Shape;465;p26"/>
          <p:cNvSpPr/>
          <p:nvPr/>
        </p:nvSpPr>
        <p:spPr>
          <a:xfrm flipH="1">
            <a:off x="314400" y="234000"/>
            <a:ext cx="8515200" cy="4675500"/>
          </a:xfrm>
          <a:prstGeom prst="snip2DiagRect">
            <a:avLst>
              <a:gd name="adj1" fmla="val 0"/>
              <a:gd name="adj2" fmla="val 10090"/>
            </a:avLst>
          </a:prstGeom>
          <a:noFill/>
          <a:ln w="9525" cap="flat" cmpd="sng">
            <a:solidFill>
              <a:schemeClr val="dk1"/>
            </a:solidFill>
            <a:prstDash val="solid"/>
            <a:miter lim="8000"/>
            <a:headEnd type="none" w="sm" len="sm"/>
            <a:tailEnd type="none" w="sm" len="sm"/>
          </a:ln>
          <a:effectLst>
            <a:outerShdw blurRad="171450" dist="19050" dir="5400000" algn="bl" rotWithShape="0">
              <a:schemeClr val="dk2">
                <a:alpha val="7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66" name="Google Shape;46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7" name="Google Shape;467;p26"/>
          <p:cNvSpPr txBox="1">
            <a:spLocks noGrp="1"/>
          </p:cNvSpPr>
          <p:nvPr>
            <p:ph type="subTitle" idx="1"/>
          </p:nvPr>
        </p:nvSpPr>
        <p:spPr>
          <a:xfrm>
            <a:off x="2219163" y="1905225"/>
            <a:ext cx="19782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8" name="Google Shape;468;p26"/>
          <p:cNvSpPr txBox="1">
            <a:spLocks noGrp="1"/>
          </p:cNvSpPr>
          <p:nvPr>
            <p:ph type="subTitle" idx="2"/>
          </p:nvPr>
        </p:nvSpPr>
        <p:spPr>
          <a:xfrm>
            <a:off x="5379705" y="1905225"/>
            <a:ext cx="19782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9" name="Google Shape;469;p26"/>
          <p:cNvSpPr txBox="1">
            <a:spLocks noGrp="1"/>
          </p:cNvSpPr>
          <p:nvPr>
            <p:ph type="subTitle" idx="3"/>
          </p:nvPr>
        </p:nvSpPr>
        <p:spPr>
          <a:xfrm>
            <a:off x="2219163" y="3548100"/>
            <a:ext cx="19782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0" name="Google Shape;470;p26"/>
          <p:cNvSpPr txBox="1">
            <a:spLocks noGrp="1"/>
          </p:cNvSpPr>
          <p:nvPr>
            <p:ph type="subTitle" idx="4"/>
          </p:nvPr>
        </p:nvSpPr>
        <p:spPr>
          <a:xfrm>
            <a:off x="5379705" y="3548100"/>
            <a:ext cx="19782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26"/>
          <p:cNvSpPr txBox="1">
            <a:spLocks noGrp="1"/>
          </p:cNvSpPr>
          <p:nvPr>
            <p:ph type="subTitle" idx="5"/>
          </p:nvPr>
        </p:nvSpPr>
        <p:spPr>
          <a:xfrm>
            <a:off x="2219163" y="1445450"/>
            <a:ext cx="19782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Font typeface="Chakra Petch"/>
              <a:buNone/>
              <a:defRPr sz="2000">
                <a:solidFill>
                  <a:schemeClr val="dk1"/>
                </a:solidFill>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2pPr>
            <a:lvl3pPr lvl="2"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3pPr>
            <a:lvl4pPr lvl="3"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4pPr>
            <a:lvl5pPr lvl="4"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5pPr>
            <a:lvl6pPr lvl="5"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6pPr>
            <a:lvl7pPr lvl="6"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7pPr>
            <a:lvl8pPr lvl="7"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8pPr>
            <a:lvl9pPr lvl="8"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9pPr>
          </a:lstStyle>
          <a:p>
            <a:endParaRPr/>
          </a:p>
        </p:txBody>
      </p:sp>
      <p:sp>
        <p:nvSpPr>
          <p:cNvPr id="472" name="Google Shape;472;p26"/>
          <p:cNvSpPr txBox="1">
            <a:spLocks noGrp="1"/>
          </p:cNvSpPr>
          <p:nvPr>
            <p:ph type="subTitle" idx="6"/>
          </p:nvPr>
        </p:nvSpPr>
        <p:spPr>
          <a:xfrm>
            <a:off x="2219163" y="3088425"/>
            <a:ext cx="19782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Font typeface="Chakra Petch"/>
              <a:buNone/>
              <a:defRPr sz="2000">
                <a:solidFill>
                  <a:schemeClr val="dk1"/>
                </a:solidFill>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2pPr>
            <a:lvl3pPr lvl="2"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3pPr>
            <a:lvl4pPr lvl="3"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4pPr>
            <a:lvl5pPr lvl="4"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5pPr>
            <a:lvl6pPr lvl="5"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6pPr>
            <a:lvl7pPr lvl="6"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7pPr>
            <a:lvl8pPr lvl="7"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8pPr>
            <a:lvl9pPr lvl="8"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9pPr>
          </a:lstStyle>
          <a:p>
            <a:endParaRPr/>
          </a:p>
        </p:txBody>
      </p:sp>
      <p:sp>
        <p:nvSpPr>
          <p:cNvPr id="473" name="Google Shape;473;p26"/>
          <p:cNvSpPr txBox="1">
            <a:spLocks noGrp="1"/>
          </p:cNvSpPr>
          <p:nvPr>
            <p:ph type="subTitle" idx="7"/>
          </p:nvPr>
        </p:nvSpPr>
        <p:spPr>
          <a:xfrm>
            <a:off x="5379688" y="1445450"/>
            <a:ext cx="19782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Font typeface="Chakra Petch"/>
              <a:buNone/>
              <a:defRPr sz="2000">
                <a:solidFill>
                  <a:schemeClr val="dk1"/>
                </a:solidFill>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2pPr>
            <a:lvl3pPr lvl="2"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3pPr>
            <a:lvl4pPr lvl="3"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4pPr>
            <a:lvl5pPr lvl="4"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5pPr>
            <a:lvl6pPr lvl="5"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6pPr>
            <a:lvl7pPr lvl="6"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7pPr>
            <a:lvl8pPr lvl="7"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8pPr>
            <a:lvl9pPr lvl="8"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9pPr>
          </a:lstStyle>
          <a:p>
            <a:endParaRPr/>
          </a:p>
        </p:txBody>
      </p:sp>
      <p:sp>
        <p:nvSpPr>
          <p:cNvPr id="474" name="Google Shape;474;p26"/>
          <p:cNvSpPr txBox="1">
            <a:spLocks noGrp="1"/>
          </p:cNvSpPr>
          <p:nvPr>
            <p:ph type="subTitle" idx="8"/>
          </p:nvPr>
        </p:nvSpPr>
        <p:spPr>
          <a:xfrm>
            <a:off x="5379688" y="3088425"/>
            <a:ext cx="19782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Font typeface="Chakra Petch"/>
              <a:buNone/>
              <a:defRPr sz="2000">
                <a:solidFill>
                  <a:schemeClr val="dk1"/>
                </a:solidFill>
                <a:latin typeface="Chakra Petch Medium"/>
                <a:ea typeface="Chakra Petch Medium"/>
                <a:cs typeface="Chakra Petch Medium"/>
                <a:sym typeface="Chakra Petch Medium"/>
              </a:defRPr>
            </a:lvl1pPr>
            <a:lvl2pPr lvl="1"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2pPr>
            <a:lvl3pPr lvl="2"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3pPr>
            <a:lvl4pPr lvl="3"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4pPr>
            <a:lvl5pPr lvl="4"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5pPr>
            <a:lvl6pPr lvl="5"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6pPr>
            <a:lvl7pPr lvl="6"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7pPr>
            <a:lvl8pPr lvl="7"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8pPr>
            <a:lvl9pPr lvl="8" algn="ctr" rtl="0">
              <a:lnSpc>
                <a:spcPct val="100000"/>
              </a:lnSpc>
              <a:spcBef>
                <a:spcPts val="0"/>
              </a:spcBef>
              <a:spcAft>
                <a:spcPts val="0"/>
              </a:spcAft>
              <a:buSzPts val="2400"/>
              <a:buFont typeface="Chakra Petch"/>
              <a:buNone/>
              <a:defRPr sz="2400" b="1">
                <a:latin typeface="Chakra Petch"/>
                <a:ea typeface="Chakra Petch"/>
                <a:cs typeface="Chakra Petch"/>
                <a:sym typeface="Chakra Petch"/>
              </a:defRPr>
            </a:lvl9pPr>
          </a:lstStyle>
          <a:p>
            <a:endParaRPr/>
          </a:p>
        </p:txBody>
      </p:sp>
      <p:grpSp>
        <p:nvGrpSpPr>
          <p:cNvPr id="475" name="Google Shape;475;p26"/>
          <p:cNvGrpSpPr/>
          <p:nvPr/>
        </p:nvGrpSpPr>
        <p:grpSpPr>
          <a:xfrm flipH="1">
            <a:off x="1671823" y="117192"/>
            <a:ext cx="6752186" cy="4901467"/>
            <a:chOff x="713223" y="117192"/>
            <a:chExt cx="6752186" cy="4901467"/>
          </a:xfrm>
        </p:grpSpPr>
        <p:grpSp>
          <p:nvGrpSpPr>
            <p:cNvPr id="476" name="Google Shape;476;p26"/>
            <p:cNvGrpSpPr/>
            <p:nvPr/>
          </p:nvGrpSpPr>
          <p:grpSpPr>
            <a:xfrm rot="5400000">
              <a:off x="998748" y="-168333"/>
              <a:ext cx="223500" cy="794550"/>
              <a:chOff x="8449700" y="3353100"/>
              <a:chExt cx="223500" cy="794550"/>
            </a:xfrm>
          </p:grpSpPr>
          <p:sp>
            <p:nvSpPr>
              <p:cNvPr id="477" name="Google Shape;477;p26"/>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78" name="Google Shape;478;p26"/>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79" name="Google Shape;479;p26"/>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0" name="Google Shape;480;p26"/>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1" name="Google Shape;481;p26"/>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2" name="Google Shape;482;p26"/>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483" name="Google Shape;483;p26"/>
            <p:cNvGrpSpPr/>
            <p:nvPr/>
          </p:nvGrpSpPr>
          <p:grpSpPr>
            <a:xfrm>
              <a:off x="6502125" y="4795139"/>
              <a:ext cx="963284" cy="223521"/>
              <a:chOff x="902591" y="160753"/>
              <a:chExt cx="1317581" cy="145200"/>
            </a:xfrm>
          </p:grpSpPr>
          <p:sp>
            <p:nvSpPr>
              <p:cNvPr id="484" name="Google Shape;484;p26"/>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5" name="Google Shape;485;p26"/>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6" name="Google Shape;486;p26"/>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7" name="Google Shape;487;p26"/>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8" name="Google Shape;488;p26"/>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489" name="Google Shape;489;p26"/>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87"/>
        <p:cNvGrpSpPr/>
        <p:nvPr/>
      </p:nvGrpSpPr>
      <p:grpSpPr>
        <a:xfrm>
          <a:off x="0" y="0"/>
          <a:ext cx="0" cy="0"/>
          <a:chOff x="0" y="0"/>
          <a:chExt cx="0" cy="0"/>
        </a:xfrm>
      </p:grpSpPr>
      <p:pic>
        <p:nvPicPr>
          <p:cNvPr id="588" name="Google Shape;588;p31"/>
          <p:cNvPicPr preferRelativeResize="0"/>
          <p:nvPr/>
        </p:nvPicPr>
        <p:blipFill>
          <a:blip r:embed="rId2">
            <a:alphaModFix/>
          </a:blip>
          <a:stretch>
            <a:fillRect/>
          </a:stretch>
        </p:blipFill>
        <p:spPr>
          <a:xfrm>
            <a:off x="-25" y="0"/>
            <a:ext cx="9144003" cy="5143501"/>
          </a:xfrm>
          <a:prstGeom prst="rect">
            <a:avLst/>
          </a:prstGeom>
          <a:noFill/>
          <a:ln>
            <a:noFill/>
          </a:ln>
          <a:effectLst>
            <a:outerShdw blurRad="57150" dist="19050" dir="5400000" algn="bl" rotWithShape="0">
              <a:srgbClr val="000000">
                <a:alpha val="50000"/>
              </a:srgbClr>
            </a:outerShdw>
          </a:effectLst>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1pPr>
            <a:lvl2pPr lvl="1"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2pPr>
            <a:lvl3pPr lvl="2"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3pPr>
            <a:lvl4pPr lvl="3"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4pPr>
            <a:lvl5pPr lvl="4"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5pPr>
            <a:lvl6pPr lvl="5"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6pPr>
            <a:lvl7pPr lvl="6"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7pPr>
            <a:lvl8pPr lvl="7"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8pPr>
            <a:lvl9pPr lvl="8" rtl="0">
              <a:spcBef>
                <a:spcPts val="0"/>
              </a:spcBef>
              <a:spcAft>
                <a:spcPts val="0"/>
              </a:spcAft>
              <a:buClr>
                <a:schemeClr val="dk1"/>
              </a:buClr>
              <a:buSzPts val="3000"/>
              <a:buFont typeface="Chakra Petch Medium"/>
              <a:buNone/>
              <a:defRPr sz="3000">
                <a:solidFill>
                  <a:schemeClr val="dk1"/>
                </a:solidFill>
                <a:latin typeface="Chakra Petch Medium"/>
                <a:ea typeface="Chakra Petch Medium"/>
                <a:cs typeface="Chakra Petch Medium"/>
                <a:sym typeface="Chakra Petch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1pPr>
            <a:lvl2pPr marL="914400" lvl="1"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2pPr>
            <a:lvl3pPr marL="1371600" lvl="2"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3pPr>
            <a:lvl4pPr marL="1828800" lvl="3"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4pPr>
            <a:lvl5pPr marL="2286000" lvl="4"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5pPr>
            <a:lvl6pPr marL="2743200" lvl="5"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6pPr>
            <a:lvl7pPr marL="3200400" lvl="6"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7pPr>
            <a:lvl8pPr marL="3657600" lvl="7"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8pPr>
            <a:lvl9pPr marL="4114800" lvl="8" indent="-317500" algn="ctr">
              <a:lnSpc>
                <a:spcPct val="100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61" r:id="rId6"/>
    <p:sldLayoutId id="2147483668" r:id="rId7"/>
    <p:sldLayoutId id="2147483672" r:id="rId8"/>
    <p:sldLayoutId id="2147483677" r:id="rId9"/>
    <p:sldLayoutId id="214748367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6"/>
          <p:cNvSpPr/>
          <p:nvPr/>
        </p:nvSpPr>
        <p:spPr>
          <a:xfrm>
            <a:off x="5387875" y="1001875"/>
            <a:ext cx="2747400" cy="34446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03" name="Google Shape;603;p36"/>
          <p:cNvSpPr txBox="1">
            <a:spLocks noGrp="1"/>
          </p:cNvSpPr>
          <p:nvPr>
            <p:ph type="ctrTitle"/>
          </p:nvPr>
        </p:nvSpPr>
        <p:spPr>
          <a:xfrm>
            <a:off x="-166799" y="860127"/>
            <a:ext cx="6058836" cy="1993804"/>
          </a:xfrm>
          <a:prstGeom prst="rect">
            <a:avLst/>
          </a:prstGeom>
        </p:spPr>
        <p:txBody>
          <a:bodyPr spcFirstLastPara="1" wrap="square" lIns="91425" tIns="91425" rIns="91425" bIns="91425" anchor="b" anchorCtr="0">
            <a:noAutofit/>
          </a:bodyPr>
          <a:lstStyle/>
          <a:p>
            <a:pPr lvl="0" algn="ctr"/>
            <a:r>
              <a:rPr lang="en" sz="3500" dirty="0" smtClean="0"/>
              <a:t>Machine Learning Applications in Medicine</a:t>
            </a:r>
            <a:endParaRPr sz="3500" dirty="0"/>
          </a:p>
        </p:txBody>
      </p:sp>
      <p:sp>
        <p:nvSpPr>
          <p:cNvPr id="604" name="Google Shape;604;p36"/>
          <p:cNvSpPr txBox="1">
            <a:spLocks noGrp="1"/>
          </p:cNvSpPr>
          <p:nvPr>
            <p:ph type="subTitle" idx="1"/>
          </p:nvPr>
        </p:nvSpPr>
        <p:spPr>
          <a:xfrm>
            <a:off x="348862" y="2724175"/>
            <a:ext cx="4443144" cy="4018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smtClean="0">
                <a:latin typeface="Engravers MT" panose="02090707080505020304" pitchFamily="18" charset="0"/>
              </a:rPr>
              <a:t>A Look into the future of Medicine </a:t>
            </a:r>
            <a:endParaRPr sz="1050" dirty="0">
              <a:latin typeface="Engravers MT" panose="02090707080505020304" pitchFamily="18" charset="0"/>
            </a:endParaRPr>
          </a:p>
        </p:txBody>
      </p:sp>
      <p:pic>
        <p:nvPicPr>
          <p:cNvPr id="605" name="Google Shape;605;p36"/>
          <p:cNvPicPr preferRelativeResize="0">
            <a:picLocks noGrp="1"/>
          </p:cNvPicPr>
          <p:nvPr>
            <p:ph type="pic" idx="2"/>
          </p:nvPr>
        </p:nvPicPr>
        <p:blipFill rotWithShape="1">
          <a:blip r:embed="rId3">
            <a:alphaModFix/>
          </a:blip>
          <a:srcRect t="14654" b="14654"/>
          <a:stretch/>
        </p:blipFill>
        <p:spPr>
          <a:xfrm>
            <a:off x="5549575" y="849450"/>
            <a:ext cx="2728800" cy="3444600"/>
          </a:xfrm>
          <a:prstGeom prst="snip2DiagRect">
            <a:avLst>
              <a:gd name="adj1" fmla="val 0"/>
              <a:gd name="adj2" fmla="val 16667"/>
            </a:avLst>
          </a:prstGeom>
        </p:spPr>
      </p:pic>
      <p:sp>
        <p:nvSpPr>
          <p:cNvPr id="606" name="Google Shape;606;p36"/>
          <p:cNvSpPr/>
          <p:nvPr/>
        </p:nvSpPr>
        <p:spPr>
          <a:xfrm>
            <a:off x="3632925" y="4101850"/>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44"/>
          <p:cNvSpPr/>
          <p:nvPr/>
        </p:nvSpPr>
        <p:spPr>
          <a:xfrm>
            <a:off x="5387875" y="1128900"/>
            <a:ext cx="2747400" cy="31365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pic>
        <p:nvPicPr>
          <p:cNvPr id="748" name="Google Shape;748;p44"/>
          <p:cNvPicPr preferRelativeResize="0">
            <a:picLocks noGrp="1"/>
          </p:cNvPicPr>
          <p:nvPr>
            <p:ph type="pic" idx="2"/>
          </p:nvPr>
        </p:nvPicPr>
        <p:blipFill rotWithShape="1">
          <a:blip r:embed="rId3">
            <a:alphaModFix/>
          </a:blip>
          <a:srcRect t="12597" b="12597"/>
          <a:stretch/>
        </p:blipFill>
        <p:spPr>
          <a:xfrm>
            <a:off x="5549575" y="1039800"/>
            <a:ext cx="2728800" cy="3063900"/>
          </a:xfrm>
          <a:prstGeom prst="snip2DiagRect">
            <a:avLst>
              <a:gd name="adj1" fmla="val 0"/>
              <a:gd name="adj2" fmla="val 16667"/>
            </a:avLst>
          </a:prstGeom>
        </p:spPr>
      </p:pic>
      <p:grpSp>
        <p:nvGrpSpPr>
          <p:cNvPr id="749" name="Google Shape;749;p44"/>
          <p:cNvGrpSpPr/>
          <p:nvPr/>
        </p:nvGrpSpPr>
        <p:grpSpPr>
          <a:xfrm>
            <a:off x="713223" y="117192"/>
            <a:ext cx="6752186" cy="4901467"/>
            <a:chOff x="713223" y="117192"/>
            <a:chExt cx="6752186" cy="4901467"/>
          </a:xfrm>
        </p:grpSpPr>
        <p:grpSp>
          <p:nvGrpSpPr>
            <p:cNvPr id="750" name="Google Shape;750;p44"/>
            <p:cNvGrpSpPr/>
            <p:nvPr/>
          </p:nvGrpSpPr>
          <p:grpSpPr>
            <a:xfrm rot="5400000">
              <a:off x="998748" y="-168333"/>
              <a:ext cx="223500" cy="794550"/>
              <a:chOff x="8449700" y="3353100"/>
              <a:chExt cx="223500" cy="794550"/>
            </a:xfrm>
          </p:grpSpPr>
          <p:sp>
            <p:nvSpPr>
              <p:cNvPr id="751" name="Google Shape;751;p44"/>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2" name="Google Shape;752;p44"/>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3" name="Google Shape;753;p44"/>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4" name="Google Shape;754;p44"/>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5" name="Google Shape;755;p44"/>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6" name="Google Shape;756;p44"/>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nvGrpSpPr>
            <p:cNvPr id="757" name="Google Shape;757;p44"/>
            <p:cNvGrpSpPr/>
            <p:nvPr/>
          </p:nvGrpSpPr>
          <p:grpSpPr>
            <a:xfrm>
              <a:off x="6502125" y="4795139"/>
              <a:ext cx="963284" cy="223521"/>
              <a:chOff x="902591" y="160753"/>
              <a:chExt cx="1317581" cy="145200"/>
            </a:xfrm>
          </p:grpSpPr>
          <p:sp>
            <p:nvSpPr>
              <p:cNvPr id="758" name="Google Shape;758;p44"/>
              <p:cNvSpPr/>
              <p:nvPr/>
            </p:nvSpPr>
            <p:spPr>
              <a:xfrm>
                <a:off x="902591"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59" name="Google Shape;759;p44"/>
              <p:cNvSpPr/>
              <p:nvPr/>
            </p:nvSpPr>
            <p:spPr>
              <a:xfrm>
                <a:off x="1127587"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60" name="Google Shape;760;p44"/>
              <p:cNvSpPr/>
              <p:nvPr/>
            </p:nvSpPr>
            <p:spPr>
              <a:xfrm>
                <a:off x="1352583"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61" name="Google Shape;761;p44"/>
              <p:cNvSpPr/>
              <p:nvPr/>
            </p:nvSpPr>
            <p:spPr>
              <a:xfrm>
                <a:off x="1577579"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62" name="Google Shape;762;p44"/>
              <p:cNvSpPr/>
              <p:nvPr/>
            </p:nvSpPr>
            <p:spPr>
              <a:xfrm>
                <a:off x="1802576"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63" name="Google Shape;763;p44"/>
              <p:cNvSpPr/>
              <p:nvPr/>
            </p:nvSpPr>
            <p:spPr>
              <a:xfrm>
                <a:off x="2027572" y="160753"/>
                <a:ext cx="192600" cy="145200"/>
              </a:xfrm>
              <a:prstGeom prst="parallelogram">
                <a:avLst>
                  <a:gd name="adj" fmla="val 58532"/>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grpSp>
      <p:sp>
        <p:nvSpPr>
          <p:cNvPr id="2" name="Title 1"/>
          <p:cNvSpPr>
            <a:spLocks noGrp="1"/>
          </p:cNvSpPr>
          <p:nvPr>
            <p:ph type="title"/>
          </p:nvPr>
        </p:nvSpPr>
        <p:spPr>
          <a:xfrm>
            <a:off x="713223" y="847132"/>
            <a:ext cx="4055100" cy="1099800"/>
          </a:xfrm>
        </p:spPr>
        <p:txBody>
          <a:bodyPr/>
          <a:lstStyle/>
          <a:p>
            <a:r>
              <a:rPr lang="en-US" sz="3600" dirty="0" smtClean="0"/>
              <a:t>THANKS!</a:t>
            </a:r>
            <a:endParaRPr lang="en-US" sz="3600" dirty="0"/>
          </a:p>
        </p:txBody>
      </p:sp>
      <p:sp>
        <p:nvSpPr>
          <p:cNvPr id="3" name="Subtitle 2"/>
          <p:cNvSpPr>
            <a:spLocks noGrp="1"/>
          </p:cNvSpPr>
          <p:nvPr>
            <p:ph type="subTitle" idx="1"/>
          </p:nvPr>
        </p:nvSpPr>
        <p:spPr>
          <a:xfrm>
            <a:off x="713223" y="2162100"/>
            <a:ext cx="4055100" cy="1941600"/>
          </a:xfrm>
        </p:spPr>
        <p:txBody>
          <a:bodyPr/>
          <a:lstStyle/>
          <a:p>
            <a:pPr marL="139700" indent="0">
              <a:buNone/>
            </a:pPr>
            <a:r>
              <a:rPr lang="en-US" sz="2000" dirty="0" smtClean="0"/>
              <a:t>Name: Ghazal Helal</a:t>
            </a:r>
          </a:p>
          <a:p>
            <a:pPr marL="139700" indent="0">
              <a:buNone/>
            </a:pPr>
            <a:r>
              <a:rPr lang="en-US" sz="2000" dirty="0" smtClean="0"/>
              <a:t>Course </a:t>
            </a:r>
            <a:r>
              <a:rPr lang="en-US" sz="2000" dirty="0"/>
              <a:t>: Machine Learning</a:t>
            </a:r>
          </a:p>
          <a:p>
            <a:pPr marL="139700" indent="0">
              <a:buNone/>
            </a:pPr>
            <a:endParaRPr lang="en-US" sz="2000" dirty="0" smtClean="0"/>
          </a:p>
          <a:p>
            <a:pPr marL="139700" indent="0">
              <a:buNone/>
            </a:pPr>
            <a:endParaRPr lang="en-US" sz="18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39"/>
          <p:cNvSpPr/>
          <p:nvPr/>
        </p:nvSpPr>
        <p:spPr>
          <a:xfrm flipH="1">
            <a:off x="856325" y="1055875"/>
            <a:ext cx="2747400" cy="34659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45" name="Google Shape;645;p39"/>
          <p:cNvSpPr txBox="1">
            <a:spLocks noGrp="1"/>
          </p:cNvSpPr>
          <p:nvPr>
            <p:ph type="title"/>
          </p:nvPr>
        </p:nvSpPr>
        <p:spPr>
          <a:xfrm flipH="1">
            <a:off x="4276078" y="1499800"/>
            <a:ext cx="4154700" cy="73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646" name="Google Shape;646;p39"/>
          <p:cNvSpPr txBox="1">
            <a:spLocks noGrp="1"/>
          </p:cNvSpPr>
          <p:nvPr>
            <p:ph type="subTitle" idx="1"/>
          </p:nvPr>
        </p:nvSpPr>
        <p:spPr>
          <a:xfrm flipH="1">
            <a:off x="4276078" y="2239700"/>
            <a:ext cx="4154700" cy="1404000"/>
          </a:xfrm>
          <a:prstGeom prst="rect">
            <a:avLst/>
          </a:prstGeom>
        </p:spPr>
        <p:txBody>
          <a:bodyPr spcFirstLastPara="1" wrap="square" lIns="91425" tIns="91425" rIns="91425" bIns="91425" anchor="t" anchorCtr="0">
            <a:noAutofit/>
          </a:bodyPr>
          <a:lstStyle/>
          <a:p>
            <a:pPr marL="0" lvl="0" indent="0"/>
            <a:r>
              <a:rPr lang="en-US" dirty="0"/>
              <a:t>To discuss the importance of Machine Learning in the medicine </a:t>
            </a:r>
            <a:r>
              <a:rPr lang="en-US" dirty="0" smtClean="0"/>
              <a:t>field each field has been studied individually, So first we need to do is to have a little background about both fields. </a:t>
            </a:r>
            <a:endParaRPr dirty="0"/>
          </a:p>
        </p:txBody>
      </p:sp>
      <p:pic>
        <p:nvPicPr>
          <p:cNvPr id="647" name="Google Shape;647;p39"/>
          <p:cNvPicPr preferRelativeResize="0">
            <a:picLocks noGrp="1"/>
          </p:cNvPicPr>
          <p:nvPr>
            <p:ph type="pic" idx="2"/>
          </p:nvPr>
        </p:nvPicPr>
        <p:blipFill rotWithShape="1">
          <a:blip r:embed="rId3">
            <a:alphaModFix/>
          </a:blip>
          <a:srcRect t="6339" b="6339"/>
          <a:stretch/>
        </p:blipFill>
        <p:spPr>
          <a:xfrm flipH="1">
            <a:off x="713228" y="783475"/>
            <a:ext cx="2728800" cy="3576600"/>
          </a:xfrm>
          <a:prstGeom prst="snip2DiagRect">
            <a:avLst>
              <a:gd name="adj1" fmla="val 0"/>
              <a:gd name="adj2" fmla="val 16667"/>
            </a:avLst>
          </a:prstGeom>
        </p:spPr>
      </p:pic>
      <p:grpSp>
        <p:nvGrpSpPr>
          <p:cNvPr id="648" name="Google Shape;648;p39"/>
          <p:cNvGrpSpPr/>
          <p:nvPr/>
        </p:nvGrpSpPr>
        <p:grpSpPr>
          <a:xfrm rot="5400000">
            <a:off x="2704398" y="382183"/>
            <a:ext cx="223500" cy="794550"/>
            <a:chOff x="8449700" y="3353100"/>
            <a:chExt cx="223500" cy="794550"/>
          </a:xfrm>
        </p:grpSpPr>
        <p:sp>
          <p:nvSpPr>
            <p:cNvPr id="649" name="Google Shape;649;p39"/>
            <p:cNvSpPr/>
            <p:nvPr/>
          </p:nvSpPr>
          <p:spPr>
            <a:xfrm>
              <a:off x="8449700" y="33531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50" name="Google Shape;650;p39"/>
            <p:cNvSpPr/>
            <p:nvPr/>
          </p:nvSpPr>
          <p:spPr>
            <a:xfrm>
              <a:off x="8449700" y="35020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51" name="Google Shape;651;p39"/>
            <p:cNvSpPr/>
            <p:nvPr/>
          </p:nvSpPr>
          <p:spPr>
            <a:xfrm>
              <a:off x="8449700" y="36510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52" name="Google Shape;652;p39"/>
            <p:cNvSpPr/>
            <p:nvPr/>
          </p:nvSpPr>
          <p:spPr>
            <a:xfrm>
              <a:off x="8449700" y="37999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53" name="Google Shape;653;p39"/>
            <p:cNvSpPr/>
            <p:nvPr/>
          </p:nvSpPr>
          <p:spPr>
            <a:xfrm>
              <a:off x="8449700" y="394890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54" name="Google Shape;654;p39"/>
            <p:cNvSpPr/>
            <p:nvPr/>
          </p:nvSpPr>
          <p:spPr>
            <a:xfrm>
              <a:off x="8449700" y="4097850"/>
              <a:ext cx="223500" cy="49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grpSp>
      <p:sp>
        <p:nvSpPr>
          <p:cNvPr id="655" name="Google Shape;655;p39"/>
          <p:cNvSpPr/>
          <p:nvPr/>
        </p:nvSpPr>
        <p:spPr>
          <a:xfrm>
            <a:off x="7283061" y="3824035"/>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0"/>
          <p:cNvSpPr/>
          <p:nvPr/>
        </p:nvSpPr>
        <p:spPr>
          <a:xfrm>
            <a:off x="944873" y="909444"/>
            <a:ext cx="981463" cy="1029084"/>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61" name="Google Shape;661;p40"/>
          <p:cNvSpPr txBox="1">
            <a:spLocks noGrp="1"/>
          </p:cNvSpPr>
          <p:nvPr>
            <p:ph type="title"/>
          </p:nvPr>
        </p:nvSpPr>
        <p:spPr>
          <a:xfrm>
            <a:off x="2226585" y="665410"/>
            <a:ext cx="4253700" cy="75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smtClean="0"/>
              <a:t>Machine Learning</a:t>
            </a:r>
            <a:endParaRPr sz="3200" dirty="0"/>
          </a:p>
        </p:txBody>
      </p:sp>
      <p:sp>
        <p:nvSpPr>
          <p:cNvPr id="663" name="Google Shape;663;p40"/>
          <p:cNvSpPr txBox="1">
            <a:spLocks noGrp="1"/>
          </p:cNvSpPr>
          <p:nvPr>
            <p:ph type="subTitle" idx="1"/>
          </p:nvPr>
        </p:nvSpPr>
        <p:spPr>
          <a:xfrm>
            <a:off x="2226582" y="1326010"/>
            <a:ext cx="6368775" cy="275710"/>
          </a:xfrm>
          <a:prstGeom prst="rect">
            <a:avLst/>
          </a:prstGeom>
        </p:spPr>
        <p:txBody>
          <a:bodyPr spcFirstLastPara="1" wrap="square" lIns="91425" tIns="91425" rIns="91425" bIns="91425" anchor="t" anchorCtr="0">
            <a:noAutofit/>
          </a:bodyPr>
          <a:lstStyle/>
          <a:p>
            <a:pPr marL="0" lvl="0" indent="0"/>
            <a:r>
              <a:rPr lang="en-US" sz="1400" dirty="0" smtClean="0"/>
              <a:t>machine </a:t>
            </a:r>
            <a:r>
              <a:rPr lang="en-US" sz="1400" dirty="0"/>
              <a:t>learning </a:t>
            </a:r>
            <a:r>
              <a:rPr lang="en-US" sz="1400" dirty="0" smtClean="0"/>
              <a:t>have different algorithms that are </a:t>
            </a:r>
            <a:r>
              <a:rPr lang="en-US" sz="1400" dirty="0"/>
              <a:t>trained to make predictions or classifications and to find valuable information in data mining projects using statistical techniques. Subsequently, these insights inform business and application decisions</a:t>
            </a:r>
            <a:endParaRPr sz="1400" dirty="0"/>
          </a:p>
        </p:txBody>
      </p:sp>
      <p:pic>
        <p:nvPicPr>
          <p:cNvPr id="664" name="Google Shape;664;p40"/>
          <p:cNvPicPr preferRelativeResize="0">
            <a:picLocks noGrp="1"/>
          </p:cNvPicPr>
          <p:nvPr>
            <p:ph type="pic" idx="3"/>
          </p:nvPr>
        </p:nvPicPr>
        <p:blipFill rotWithShape="1">
          <a:blip r:embed="rId3">
            <a:alphaModFix/>
          </a:blip>
          <a:srcRect t="25194"/>
          <a:stretch/>
        </p:blipFill>
        <p:spPr>
          <a:xfrm>
            <a:off x="1033421" y="722682"/>
            <a:ext cx="1027027" cy="1105992"/>
          </a:xfrm>
          <a:prstGeom prst="snip2DiagRect">
            <a:avLst>
              <a:gd name="adj1" fmla="val 0"/>
              <a:gd name="adj2" fmla="val 16667"/>
            </a:avLst>
          </a:prstGeom>
        </p:spPr>
      </p:pic>
      <p:sp>
        <p:nvSpPr>
          <p:cNvPr id="665" name="Google Shape;665;p40"/>
          <p:cNvSpPr/>
          <p:nvPr/>
        </p:nvSpPr>
        <p:spPr>
          <a:xfrm>
            <a:off x="7977356" y="1045060"/>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9" name="Google Shape;661;p40"/>
          <p:cNvSpPr txBox="1">
            <a:spLocks noGrp="1"/>
          </p:cNvSpPr>
          <p:nvPr>
            <p:ph type="title"/>
          </p:nvPr>
        </p:nvSpPr>
        <p:spPr>
          <a:xfrm>
            <a:off x="2226584" y="2429812"/>
            <a:ext cx="4253700" cy="75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smtClean="0"/>
              <a:t>Medicine</a:t>
            </a:r>
            <a:endParaRPr sz="3200" dirty="0"/>
          </a:p>
        </p:txBody>
      </p:sp>
      <p:sp>
        <p:nvSpPr>
          <p:cNvPr id="10" name="Google Shape;663;p40"/>
          <p:cNvSpPr txBox="1">
            <a:spLocks/>
          </p:cNvSpPr>
          <p:nvPr/>
        </p:nvSpPr>
        <p:spPr>
          <a:xfrm>
            <a:off x="2272185" y="3018078"/>
            <a:ext cx="6277571" cy="386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Fira Sans"/>
              <a:buNone/>
              <a:defRPr sz="16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9pPr>
          </a:lstStyle>
          <a:p>
            <a:pPr marL="0" indent="0"/>
            <a:r>
              <a:rPr lang="en-US" sz="1400" dirty="0"/>
              <a:t>medicine field it’s known for a general sense but in more details the study of health and healing is known as medicine. It consists of physicians, nurses, and other specialists. It covers a wide range of topics related to health, including medical research, disease diagnosis, treatment, </a:t>
            </a:r>
            <a:r>
              <a:rPr lang="en-US" sz="1400" dirty="0" smtClean="0"/>
              <a:t>and so on.</a:t>
            </a:r>
            <a:endParaRPr lang="en-US" sz="1400" dirty="0"/>
          </a:p>
        </p:txBody>
      </p:sp>
      <p:sp>
        <p:nvSpPr>
          <p:cNvPr id="11" name="Google Shape;660;p40"/>
          <p:cNvSpPr/>
          <p:nvPr/>
        </p:nvSpPr>
        <p:spPr>
          <a:xfrm>
            <a:off x="944873" y="2890450"/>
            <a:ext cx="981463" cy="1029084"/>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pic>
        <p:nvPicPr>
          <p:cNvPr id="12" name="Google Shape;948;p48"/>
          <p:cNvPicPr preferRelativeResize="0">
            <a:picLocks/>
          </p:cNvPicPr>
          <p:nvPr/>
        </p:nvPicPr>
        <p:blipFill rotWithShape="1">
          <a:blip r:embed="rId4">
            <a:alphaModFix/>
          </a:blip>
          <a:srcRect t="5293" b="5293"/>
          <a:stretch/>
        </p:blipFill>
        <p:spPr>
          <a:xfrm>
            <a:off x="1033420" y="2646947"/>
            <a:ext cx="1027028" cy="1176149"/>
          </a:xfrm>
          <a:prstGeom prst="snip2DiagRect">
            <a:avLst>
              <a:gd name="adj1" fmla="val 0"/>
              <a:gd name="adj2" fmla="val 16667"/>
            </a:avLst>
          </a:prstGeom>
          <a:noFill/>
          <a:ln>
            <a:noFill/>
          </a:ln>
          <a:effectLst>
            <a:outerShdw blurRad="285750" algn="bl" rotWithShape="0">
              <a:schemeClr val="dk2">
                <a:alpha val="54000"/>
              </a:schemeClr>
            </a:outerShdw>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41"/>
          <p:cNvSpPr/>
          <p:nvPr/>
        </p:nvSpPr>
        <p:spPr>
          <a:xfrm>
            <a:off x="5363950" y="1128900"/>
            <a:ext cx="2747400" cy="3136500"/>
          </a:xfrm>
          <a:prstGeom prst="snip2DiagRect">
            <a:avLst>
              <a:gd name="adj1" fmla="val 0"/>
              <a:gd name="adj2" fmla="val 16667"/>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72" name="Google Shape;672;p41"/>
          <p:cNvSpPr txBox="1">
            <a:spLocks noGrp="1"/>
          </p:cNvSpPr>
          <p:nvPr>
            <p:ph type="subTitle" idx="1"/>
          </p:nvPr>
        </p:nvSpPr>
        <p:spPr>
          <a:xfrm>
            <a:off x="811272" y="1221590"/>
            <a:ext cx="3822605" cy="1350160"/>
          </a:xfrm>
          <a:prstGeom prst="rect">
            <a:avLst/>
          </a:prstGeom>
        </p:spPr>
        <p:txBody>
          <a:bodyPr spcFirstLastPara="1" wrap="square" lIns="91425" tIns="91425" rIns="91425" bIns="91425" anchor="t" anchorCtr="0">
            <a:noAutofit/>
          </a:bodyPr>
          <a:lstStyle/>
          <a:p>
            <a:pPr marL="0" indent="0" algn="ctr"/>
            <a:r>
              <a:rPr lang="en-US" sz="2400" dirty="0" smtClean="0"/>
              <a:t>The </a:t>
            </a:r>
            <a:r>
              <a:rPr lang="en-US" sz="2400" dirty="0"/>
              <a:t>two fields being </a:t>
            </a:r>
            <a:r>
              <a:rPr lang="en-US" sz="2400" dirty="0" smtClean="0"/>
              <a:t>intertwined </a:t>
            </a:r>
            <a:r>
              <a:rPr lang="en-US" sz="2400" dirty="0"/>
              <a:t>have not only impacted the development of the medicine alone but also the machine learning and artificial </a:t>
            </a:r>
            <a:r>
              <a:rPr lang="en-US" sz="2400" dirty="0" smtClean="0"/>
              <a:t>intelligence.</a:t>
            </a:r>
            <a:endParaRPr sz="2400" dirty="0"/>
          </a:p>
        </p:txBody>
      </p:sp>
      <p:pic>
        <p:nvPicPr>
          <p:cNvPr id="673" name="Google Shape;673;p41"/>
          <p:cNvPicPr preferRelativeResize="0">
            <a:picLocks noGrp="1"/>
          </p:cNvPicPr>
          <p:nvPr>
            <p:ph type="pic" idx="2"/>
          </p:nvPr>
        </p:nvPicPr>
        <p:blipFill rotWithShape="1">
          <a:blip r:embed="rId3">
            <a:alphaModFix/>
          </a:blip>
          <a:srcRect t="22194" b="2999"/>
          <a:stretch/>
        </p:blipFill>
        <p:spPr>
          <a:xfrm>
            <a:off x="5525650" y="1039800"/>
            <a:ext cx="2728800" cy="3063900"/>
          </a:xfrm>
          <a:prstGeom prst="snip2DiagRect">
            <a:avLst>
              <a:gd name="adj1" fmla="val 0"/>
              <a:gd name="adj2" fmla="val 16667"/>
            </a:avLst>
          </a:prstGeom>
        </p:spPr>
      </p:pic>
      <p:sp>
        <p:nvSpPr>
          <p:cNvPr id="674" name="Google Shape;674;p41"/>
          <p:cNvSpPr/>
          <p:nvPr/>
        </p:nvSpPr>
        <p:spPr>
          <a:xfrm>
            <a:off x="4810150" y="590627"/>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42"/>
          <p:cNvSpPr txBox="1">
            <a:spLocks noGrp="1"/>
          </p:cNvSpPr>
          <p:nvPr>
            <p:ph type="title"/>
          </p:nvPr>
        </p:nvSpPr>
        <p:spPr>
          <a:xfrm>
            <a:off x="664998" y="37427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Applications of machine learning </a:t>
            </a:r>
            <a:endParaRPr dirty="0"/>
          </a:p>
        </p:txBody>
      </p:sp>
      <p:sp>
        <p:nvSpPr>
          <p:cNvPr id="680" name="Google Shape;680;p42"/>
          <p:cNvSpPr txBox="1">
            <a:spLocks noGrp="1"/>
          </p:cNvSpPr>
          <p:nvPr>
            <p:ph type="subTitle" idx="1"/>
          </p:nvPr>
        </p:nvSpPr>
        <p:spPr>
          <a:xfrm>
            <a:off x="1303344" y="3164176"/>
            <a:ext cx="5720100" cy="1013400"/>
          </a:xfrm>
          <a:prstGeom prst="rect">
            <a:avLst/>
          </a:prstGeom>
        </p:spPr>
        <p:txBody>
          <a:bodyPr spcFirstLastPara="1" wrap="square" lIns="91425" tIns="91425" rIns="91425" bIns="91425" anchor="t" anchorCtr="0">
            <a:noAutofit/>
          </a:bodyPr>
          <a:lstStyle/>
          <a:p>
            <a:pPr marL="0" lvl="0" indent="0"/>
            <a:r>
              <a:rPr lang="en-US" sz="1200" dirty="0"/>
              <a:t>which develops image diagnostic tools for image analysis. Anticipate the inclusion of more data sources from various medical imagery types in this AI-driven diagnostic process as machine learning grows in accessibility and explanatory power</a:t>
            </a:r>
            <a:r>
              <a:rPr lang="en-US" sz="1200" dirty="0" smtClean="0"/>
              <a:t>.</a:t>
            </a:r>
          </a:p>
          <a:p>
            <a:pPr marL="171450" lvl="0" indent="-171450">
              <a:buFont typeface="Arial" panose="020B0604020202020204" pitchFamily="34" charset="0"/>
              <a:buChar char="•"/>
            </a:pPr>
            <a:r>
              <a:rPr lang="en-US" sz="1200" dirty="0"/>
              <a:t>CNN</a:t>
            </a:r>
            <a:endParaRPr sz="1200" dirty="0"/>
          </a:p>
        </p:txBody>
      </p:sp>
      <p:sp>
        <p:nvSpPr>
          <p:cNvPr id="681" name="Google Shape;681;p42"/>
          <p:cNvSpPr txBox="1">
            <a:spLocks noGrp="1"/>
          </p:cNvSpPr>
          <p:nvPr>
            <p:ph type="subTitle" idx="2"/>
          </p:nvPr>
        </p:nvSpPr>
        <p:spPr>
          <a:xfrm>
            <a:off x="1303344" y="1684843"/>
            <a:ext cx="5720100" cy="1013400"/>
          </a:xfrm>
          <a:prstGeom prst="rect">
            <a:avLst/>
          </a:prstGeom>
        </p:spPr>
        <p:txBody>
          <a:bodyPr spcFirstLastPara="1" wrap="square" lIns="91425" tIns="91425" rIns="91425" bIns="91425" anchor="t" anchorCtr="0">
            <a:noAutofit/>
          </a:bodyPr>
          <a:lstStyle/>
          <a:p>
            <a:pPr marL="0" lvl="0" indent="0"/>
            <a:r>
              <a:rPr lang="en-US" sz="1200" dirty="0"/>
              <a:t>comparing a patient's symptoms, genetic history, demographics, and other data with the data of other patients in the system, medical professionals used machine learning to ascertain whether a patient has a disease or </a:t>
            </a:r>
            <a:r>
              <a:rPr lang="en-US" sz="1200" dirty="0" smtClean="0"/>
              <a:t>another.</a:t>
            </a:r>
          </a:p>
          <a:p>
            <a:pPr marL="171450" lvl="0" indent="-171450">
              <a:buFont typeface="Arial" panose="020B0604020202020204" pitchFamily="34" charset="0"/>
              <a:buChar char="•"/>
            </a:pPr>
            <a:r>
              <a:rPr lang="en-US" sz="1200" dirty="0" smtClean="0"/>
              <a:t>Decision Tree</a:t>
            </a:r>
          </a:p>
          <a:p>
            <a:pPr marL="171450" lvl="0" indent="-171450">
              <a:buFont typeface="Arial" panose="020B0604020202020204" pitchFamily="34" charset="0"/>
              <a:buChar char="•"/>
            </a:pPr>
            <a:r>
              <a:rPr lang="en-US" sz="1200" dirty="0" smtClean="0"/>
              <a:t>KNN</a:t>
            </a:r>
            <a:endParaRPr sz="1200" dirty="0"/>
          </a:p>
        </p:txBody>
      </p:sp>
      <p:sp>
        <p:nvSpPr>
          <p:cNvPr id="682" name="Google Shape;682;p42"/>
          <p:cNvSpPr/>
          <p:nvPr/>
        </p:nvSpPr>
        <p:spPr>
          <a:xfrm>
            <a:off x="7655236" y="1476735"/>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 name="Google Shape;679;p42"/>
          <p:cNvSpPr txBox="1">
            <a:spLocks/>
          </p:cNvSpPr>
          <p:nvPr/>
        </p:nvSpPr>
        <p:spPr>
          <a:xfrm>
            <a:off x="1155428" y="2636250"/>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2400" dirty="0"/>
              <a:t>Medical Imaging Diagnosis</a:t>
            </a:r>
          </a:p>
        </p:txBody>
      </p:sp>
      <p:sp>
        <p:nvSpPr>
          <p:cNvPr id="7" name="Google Shape;679;p42"/>
          <p:cNvSpPr txBox="1">
            <a:spLocks/>
          </p:cNvSpPr>
          <p:nvPr/>
        </p:nvSpPr>
        <p:spPr>
          <a:xfrm>
            <a:off x="1155428" y="1218910"/>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2400" dirty="0"/>
              <a:t>Identifying Diseases and Diagnosis</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42"/>
          <p:cNvSpPr txBox="1">
            <a:spLocks noGrp="1"/>
          </p:cNvSpPr>
          <p:nvPr>
            <p:ph type="title"/>
          </p:nvPr>
        </p:nvSpPr>
        <p:spPr>
          <a:xfrm>
            <a:off x="664998" y="37427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Applications of machine learning </a:t>
            </a:r>
            <a:endParaRPr dirty="0"/>
          </a:p>
        </p:txBody>
      </p:sp>
      <p:sp>
        <p:nvSpPr>
          <p:cNvPr id="680" name="Google Shape;680;p42"/>
          <p:cNvSpPr txBox="1">
            <a:spLocks noGrp="1"/>
          </p:cNvSpPr>
          <p:nvPr>
            <p:ph type="subTitle" idx="1"/>
          </p:nvPr>
        </p:nvSpPr>
        <p:spPr>
          <a:xfrm>
            <a:off x="1303344" y="3164176"/>
            <a:ext cx="5720100" cy="1013400"/>
          </a:xfrm>
          <a:prstGeom prst="rect">
            <a:avLst/>
          </a:prstGeom>
        </p:spPr>
        <p:txBody>
          <a:bodyPr spcFirstLastPara="1" wrap="square" lIns="91425" tIns="91425" rIns="91425" bIns="91425" anchor="t" anchorCtr="0">
            <a:noAutofit/>
          </a:bodyPr>
          <a:lstStyle/>
          <a:p>
            <a:pPr marL="0" lvl="0" indent="0"/>
            <a:r>
              <a:rPr lang="en-US" sz="1200" dirty="0"/>
              <a:t>machine learning has been applied to determine the ideal test sample size, guarantee real-time monitoring and data access for trial participants.</a:t>
            </a:r>
            <a:endParaRPr lang="en-US" sz="1200" dirty="0" smtClean="0"/>
          </a:p>
          <a:p>
            <a:pPr marL="171450" lvl="0" indent="-171450">
              <a:buFont typeface="Arial" panose="020B0604020202020204" pitchFamily="34" charset="0"/>
              <a:buChar char="•"/>
            </a:pPr>
            <a:r>
              <a:rPr lang="en-US" sz="1200" dirty="0" smtClean="0"/>
              <a:t>L</a:t>
            </a:r>
            <a:r>
              <a:rPr lang="en-US" sz="1200" dirty="0"/>
              <a:t>ogistic </a:t>
            </a:r>
            <a:r>
              <a:rPr lang="en-US" sz="1200" dirty="0" smtClean="0"/>
              <a:t>regression</a:t>
            </a:r>
          </a:p>
          <a:p>
            <a:pPr marL="171450" lvl="0" indent="-171450">
              <a:buFont typeface="Arial" panose="020B0604020202020204" pitchFamily="34" charset="0"/>
              <a:buChar char="•"/>
            </a:pPr>
            <a:r>
              <a:rPr lang="en-US" sz="1200" dirty="0"/>
              <a:t>Random Forest</a:t>
            </a:r>
            <a:endParaRPr sz="1200" dirty="0"/>
          </a:p>
        </p:txBody>
      </p:sp>
      <p:sp>
        <p:nvSpPr>
          <p:cNvPr id="681" name="Google Shape;681;p42"/>
          <p:cNvSpPr txBox="1">
            <a:spLocks noGrp="1"/>
          </p:cNvSpPr>
          <p:nvPr>
            <p:ph type="subTitle" idx="2"/>
          </p:nvPr>
        </p:nvSpPr>
        <p:spPr>
          <a:xfrm>
            <a:off x="1303344" y="1684843"/>
            <a:ext cx="5720100" cy="1013400"/>
          </a:xfrm>
          <a:prstGeom prst="rect">
            <a:avLst/>
          </a:prstGeom>
        </p:spPr>
        <p:txBody>
          <a:bodyPr spcFirstLastPara="1" wrap="square" lIns="91425" tIns="91425" rIns="91425" bIns="91425" anchor="t" anchorCtr="0">
            <a:noAutofit/>
          </a:bodyPr>
          <a:lstStyle/>
          <a:p>
            <a:pPr marL="0" lvl="0" indent="0"/>
            <a:r>
              <a:rPr lang="en-US" sz="1200" dirty="0"/>
              <a:t>This also includes research and development technologies that can aid in the discovery of alternate avenues for the treatment of multifactorial diseases, such as precision medicine and next-generation </a:t>
            </a:r>
            <a:r>
              <a:rPr lang="en-US" sz="1200" dirty="0" smtClean="0"/>
              <a:t>sequencing.</a:t>
            </a:r>
          </a:p>
          <a:p>
            <a:pPr marL="171450" lvl="0" indent="-171450">
              <a:buFont typeface="Arial" panose="020B0604020202020204" pitchFamily="34" charset="0"/>
              <a:buChar char="•"/>
            </a:pPr>
            <a:r>
              <a:rPr lang="en-US" sz="1200" dirty="0" smtClean="0"/>
              <a:t>SVM</a:t>
            </a:r>
          </a:p>
          <a:p>
            <a:pPr marL="0" lvl="0" indent="0"/>
            <a:endParaRPr sz="1200" dirty="0"/>
          </a:p>
        </p:txBody>
      </p:sp>
      <p:sp>
        <p:nvSpPr>
          <p:cNvPr id="682" name="Google Shape;682;p42"/>
          <p:cNvSpPr/>
          <p:nvPr/>
        </p:nvSpPr>
        <p:spPr>
          <a:xfrm>
            <a:off x="7655236" y="1476735"/>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6" name="Google Shape;679;p42"/>
          <p:cNvSpPr txBox="1">
            <a:spLocks/>
          </p:cNvSpPr>
          <p:nvPr/>
        </p:nvSpPr>
        <p:spPr>
          <a:xfrm>
            <a:off x="1155428" y="2636250"/>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2400" dirty="0"/>
              <a:t>Clinical Trial and Research </a:t>
            </a:r>
          </a:p>
        </p:txBody>
      </p:sp>
      <p:sp>
        <p:nvSpPr>
          <p:cNvPr id="7" name="Google Shape;679;p42"/>
          <p:cNvSpPr txBox="1">
            <a:spLocks/>
          </p:cNvSpPr>
          <p:nvPr/>
        </p:nvSpPr>
        <p:spPr>
          <a:xfrm>
            <a:off x="1155428" y="1218910"/>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2400" dirty="0"/>
              <a:t>Drug Discovery and Manufacturing</a:t>
            </a:r>
          </a:p>
        </p:txBody>
      </p:sp>
    </p:spTree>
    <p:extLst>
      <p:ext uri="{BB962C8B-B14F-4D97-AF65-F5344CB8AC3E}">
        <p14:creationId xmlns:p14="http://schemas.microsoft.com/office/powerpoint/2010/main" val="2098840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42"/>
          <p:cNvSpPr txBox="1">
            <a:spLocks noGrp="1"/>
          </p:cNvSpPr>
          <p:nvPr>
            <p:ph type="title"/>
          </p:nvPr>
        </p:nvSpPr>
        <p:spPr>
          <a:xfrm>
            <a:off x="664998" y="37427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Applications of machine learning </a:t>
            </a:r>
            <a:endParaRPr sz="2400" dirty="0"/>
          </a:p>
        </p:txBody>
      </p:sp>
      <p:sp>
        <p:nvSpPr>
          <p:cNvPr id="681" name="Google Shape;681;p42"/>
          <p:cNvSpPr txBox="1">
            <a:spLocks noGrp="1"/>
          </p:cNvSpPr>
          <p:nvPr>
            <p:ph type="subTitle" idx="2"/>
          </p:nvPr>
        </p:nvSpPr>
        <p:spPr>
          <a:xfrm>
            <a:off x="1248342" y="1198675"/>
            <a:ext cx="5720100" cy="1013400"/>
          </a:xfrm>
          <a:prstGeom prst="rect">
            <a:avLst/>
          </a:prstGeom>
        </p:spPr>
        <p:txBody>
          <a:bodyPr spcFirstLastPara="1" wrap="square" lIns="91425" tIns="91425" rIns="91425" bIns="91425" anchor="t" anchorCtr="0">
            <a:noAutofit/>
          </a:bodyPr>
          <a:lstStyle/>
          <a:p>
            <a:pPr marL="0" lvl="0" indent="0"/>
            <a:r>
              <a:rPr lang="en-US" sz="1100" dirty="0"/>
              <a:t>It gets simpler to diagnose and identify the variables because ML-based algorithms learn from the vast array of available samples. The most widely used application of machine learning in medical image analysis is the classification of objects, like lesions, into normal and </a:t>
            </a:r>
            <a:r>
              <a:rPr lang="en-US" sz="1100" dirty="0" smtClean="0"/>
              <a:t>abnormal.</a:t>
            </a:r>
          </a:p>
          <a:p>
            <a:pPr marL="171450" lvl="0" indent="-171450">
              <a:buFont typeface="Arial" panose="020B0604020202020204" pitchFamily="34" charset="0"/>
              <a:buChar char="•"/>
            </a:pPr>
            <a:r>
              <a:rPr lang="en-US" sz="1100" dirty="0"/>
              <a:t>Ensemble methods</a:t>
            </a:r>
            <a:endParaRPr lang="en-US" sz="1100" dirty="0" smtClean="0"/>
          </a:p>
          <a:p>
            <a:pPr marL="171450" lvl="0" indent="-171450">
              <a:buFont typeface="Arial" panose="020B0604020202020204" pitchFamily="34" charset="0"/>
              <a:buChar char="•"/>
            </a:pPr>
            <a:r>
              <a:rPr lang="en-US" sz="1100" dirty="0"/>
              <a:t>Bayesian Networks</a:t>
            </a:r>
            <a:endParaRPr lang="en-US" sz="1100" dirty="0" smtClean="0"/>
          </a:p>
          <a:p>
            <a:pPr marL="0" lvl="0" indent="0"/>
            <a:endParaRPr lang="en-US" sz="1200" dirty="0" smtClean="0"/>
          </a:p>
          <a:p>
            <a:pPr marL="0" lvl="0" indent="0"/>
            <a:endParaRPr sz="1200" dirty="0"/>
          </a:p>
        </p:txBody>
      </p:sp>
      <p:sp>
        <p:nvSpPr>
          <p:cNvPr id="682" name="Google Shape;682;p42"/>
          <p:cNvSpPr/>
          <p:nvPr/>
        </p:nvSpPr>
        <p:spPr>
          <a:xfrm>
            <a:off x="7655236" y="1476735"/>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7" name="Google Shape;679;p42"/>
          <p:cNvSpPr txBox="1">
            <a:spLocks/>
          </p:cNvSpPr>
          <p:nvPr/>
        </p:nvSpPr>
        <p:spPr>
          <a:xfrm>
            <a:off x="1121053" y="792446"/>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2000" dirty="0"/>
              <a:t>Radiotherapy</a:t>
            </a:r>
          </a:p>
        </p:txBody>
      </p:sp>
      <p:pic>
        <p:nvPicPr>
          <p:cNvPr id="1026" name="Picture 2" descr="fig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1867" y="2463780"/>
            <a:ext cx="5520332" cy="2063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93851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43"/>
          <p:cNvSpPr txBox="1">
            <a:spLocks noGrp="1"/>
          </p:cNvSpPr>
          <p:nvPr>
            <p:ph type="title"/>
          </p:nvPr>
        </p:nvSpPr>
        <p:spPr>
          <a:xfrm>
            <a:off x="1344629" y="727954"/>
            <a:ext cx="7704000" cy="572700"/>
          </a:xfrm>
          <a:prstGeom prst="rect">
            <a:avLst/>
          </a:prstGeom>
        </p:spPr>
        <p:txBody>
          <a:bodyPr spcFirstLastPara="1" wrap="square" lIns="91425" tIns="91425" rIns="91425" bIns="91425" anchor="t" anchorCtr="0">
            <a:noAutofit/>
          </a:bodyPr>
          <a:lstStyle/>
          <a:p>
            <a:pPr lvl="0"/>
            <a:r>
              <a:rPr lang="en" sz="3600" dirty="0" smtClean="0"/>
              <a:t>Challenges</a:t>
            </a:r>
            <a:endParaRPr sz="3600" dirty="0"/>
          </a:p>
        </p:txBody>
      </p:sp>
      <p:sp>
        <p:nvSpPr>
          <p:cNvPr id="688" name="Google Shape;688;p43"/>
          <p:cNvSpPr txBox="1">
            <a:spLocks noGrp="1"/>
          </p:cNvSpPr>
          <p:nvPr>
            <p:ph type="subTitle" idx="1"/>
          </p:nvPr>
        </p:nvSpPr>
        <p:spPr>
          <a:xfrm>
            <a:off x="1058122" y="1759160"/>
            <a:ext cx="6204837" cy="5727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sz="1600" dirty="0"/>
              <a:t>lack of quality </a:t>
            </a:r>
            <a:r>
              <a:rPr lang="en-US" sz="1600" dirty="0" smtClean="0"/>
              <a:t>data</a:t>
            </a:r>
          </a:p>
          <a:p>
            <a:pPr marL="0" lvl="0" indent="0"/>
            <a:endParaRPr lang="en-US" sz="1600" dirty="0" smtClean="0"/>
          </a:p>
          <a:p>
            <a:pPr marL="285750" lvl="0" indent="-285750">
              <a:buFont typeface="Arial" panose="020B0604020202020204" pitchFamily="34" charset="0"/>
              <a:buChar char="•"/>
            </a:pPr>
            <a:r>
              <a:rPr lang="en-US" sz="1600" dirty="0" smtClean="0"/>
              <a:t>It’s hard to determine if complex </a:t>
            </a:r>
            <a:r>
              <a:rPr lang="en-US" sz="1600" dirty="0"/>
              <a:t>model is preferable to a simpler model due to </a:t>
            </a:r>
            <a:r>
              <a:rPr lang="en-US" sz="1600" dirty="0" smtClean="0"/>
              <a:t>the </a:t>
            </a:r>
            <a:r>
              <a:rPr lang="en-US" sz="1600" dirty="0"/>
              <a:t>lack of </a:t>
            </a:r>
            <a:r>
              <a:rPr lang="en-US" sz="1600" dirty="0" smtClean="0"/>
              <a:t>transparency.</a:t>
            </a:r>
          </a:p>
          <a:p>
            <a:pPr marL="285750" lvl="0" indent="-285750">
              <a:buFont typeface="Arial" panose="020B0604020202020204" pitchFamily="34" charset="0"/>
              <a:buChar char="•"/>
            </a:pPr>
            <a:endParaRPr lang="en-US" sz="1600" dirty="0"/>
          </a:p>
          <a:p>
            <a:pPr marL="285750" lvl="0" indent="-285750">
              <a:buFont typeface="Arial" panose="020B0604020202020204" pitchFamily="34" charset="0"/>
              <a:buChar char="•"/>
            </a:pPr>
            <a:r>
              <a:rPr lang="en-US" sz="1600" dirty="0"/>
              <a:t>Models are regarded as intellectual property by medical facilities and related </a:t>
            </a:r>
            <a:r>
              <a:rPr lang="en-US" sz="1600" dirty="0" smtClean="0"/>
              <a:t>software these </a:t>
            </a:r>
            <a:r>
              <a:rPr lang="en-US" sz="1600" dirty="0"/>
              <a:t>opaque problems lead to code duplication amongst organizations and complicate the </a:t>
            </a:r>
            <a:r>
              <a:rPr lang="en-US" sz="1600" dirty="0" smtClean="0"/>
              <a:t>process.</a:t>
            </a:r>
            <a:endParaRPr sz="1600" dirty="0"/>
          </a:p>
        </p:txBody>
      </p:sp>
      <p:grpSp>
        <p:nvGrpSpPr>
          <p:cNvPr id="719" name="Google Shape;719;p43"/>
          <p:cNvGrpSpPr/>
          <p:nvPr/>
        </p:nvGrpSpPr>
        <p:grpSpPr>
          <a:xfrm>
            <a:off x="618767" y="874464"/>
            <a:ext cx="521001" cy="426190"/>
            <a:chOff x="4087732" y="1993748"/>
            <a:chExt cx="280665" cy="279680"/>
          </a:xfrm>
        </p:grpSpPr>
        <p:sp>
          <p:nvSpPr>
            <p:cNvPr id="720" name="Google Shape;720;p43"/>
            <p:cNvSpPr/>
            <p:nvPr/>
          </p:nvSpPr>
          <p:spPr>
            <a:xfrm>
              <a:off x="4236015" y="2187080"/>
              <a:ext cx="88399" cy="69568"/>
            </a:xfrm>
            <a:custGeom>
              <a:avLst/>
              <a:gdLst/>
              <a:ahLst/>
              <a:cxnLst/>
              <a:rect l="l" t="t" r="r" b="b"/>
              <a:pathLst>
                <a:path w="167581" h="131882" extrusionOk="0">
                  <a:moveTo>
                    <a:pt x="118599" y="34156"/>
                  </a:moveTo>
                  <a:cubicBezTo>
                    <a:pt x="111009" y="34156"/>
                    <a:pt x="103419" y="36054"/>
                    <a:pt x="96777" y="38900"/>
                  </a:cubicBezTo>
                  <a:lnTo>
                    <a:pt x="62620" y="4744"/>
                  </a:lnTo>
                  <a:cubicBezTo>
                    <a:pt x="59774" y="1898"/>
                    <a:pt x="55979" y="0"/>
                    <a:pt x="51235" y="0"/>
                  </a:cubicBezTo>
                  <a:lnTo>
                    <a:pt x="0" y="0"/>
                  </a:lnTo>
                  <a:lnTo>
                    <a:pt x="0" y="31310"/>
                  </a:lnTo>
                  <a:lnTo>
                    <a:pt x="44593" y="31310"/>
                  </a:lnTo>
                  <a:lnTo>
                    <a:pt x="74006" y="60723"/>
                  </a:lnTo>
                  <a:cubicBezTo>
                    <a:pt x="57876" y="92033"/>
                    <a:pt x="81596" y="131882"/>
                    <a:pt x="117651" y="131882"/>
                  </a:cubicBezTo>
                  <a:cubicBezTo>
                    <a:pt x="184066" y="129985"/>
                    <a:pt x="184066" y="37003"/>
                    <a:pt x="118599" y="34156"/>
                  </a:cubicBezTo>
                  <a:lnTo>
                    <a:pt x="118599" y="3415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1" name="Google Shape;721;p43"/>
            <p:cNvSpPr/>
            <p:nvPr/>
          </p:nvSpPr>
          <p:spPr>
            <a:xfrm>
              <a:off x="4236516" y="2143498"/>
              <a:ext cx="131644" cy="51584"/>
            </a:xfrm>
            <a:custGeom>
              <a:avLst/>
              <a:gdLst/>
              <a:ahLst/>
              <a:cxnLst/>
              <a:rect l="l" t="t" r="r" b="b"/>
              <a:pathLst>
                <a:path w="249563" h="97789" extrusionOk="0">
                  <a:moveTo>
                    <a:pt x="201144" y="0"/>
                  </a:moveTo>
                  <a:cubicBezTo>
                    <a:pt x="179322" y="0"/>
                    <a:pt x="161295" y="14232"/>
                    <a:pt x="154654" y="33208"/>
                  </a:cubicBezTo>
                  <a:lnTo>
                    <a:pt x="124292" y="33208"/>
                  </a:lnTo>
                  <a:lnTo>
                    <a:pt x="95829" y="4744"/>
                  </a:lnTo>
                  <a:cubicBezTo>
                    <a:pt x="92982" y="1898"/>
                    <a:pt x="89187" y="0"/>
                    <a:pt x="84443" y="0"/>
                  </a:cubicBezTo>
                  <a:lnTo>
                    <a:pt x="0" y="0"/>
                  </a:lnTo>
                  <a:lnTo>
                    <a:pt x="0" y="31310"/>
                  </a:lnTo>
                  <a:lnTo>
                    <a:pt x="77801" y="31310"/>
                  </a:lnTo>
                  <a:lnTo>
                    <a:pt x="106265" y="59774"/>
                  </a:lnTo>
                  <a:cubicBezTo>
                    <a:pt x="109111" y="62620"/>
                    <a:pt x="112907" y="64518"/>
                    <a:pt x="117651" y="64518"/>
                  </a:cubicBezTo>
                  <a:lnTo>
                    <a:pt x="154654" y="64518"/>
                  </a:lnTo>
                  <a:cubicBezTo>
                    <a:pt x="172681" y="116702"/>
                    <a:pt x="248584" y="104367"/>
                    <a:pt x="249533" y="49337"/>
                  </a:cubicBezTo>
                  <a:cubicBezTo>
                    <a:pt x="250482" y="21822"/>
                    <a:pt x="228660" y="0"/>
                    <a:pt x="201144" y="0"/>
                  </a:cubicBezTo>
                  <a:lnTo>
                    <a:pt x="201144"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2" name="Google Shape;722;p43"/>
            <p:cNvSpPr/>
            <p:nvPr/>
          </p:nvSpPr>
          <p:spPr>
            <a:xfrm>
              <a:off x="4237017" y="2011242"/>
              <a:ext cx="88086" cy="69576"/>
            </a:xfrm>
            <a:custGeom>
              <a:avLst/>
              <a:gdLst/>
              <a:ahLst/>
              <a:cxnLst/>
              <a:rect l="l" t="t" r="r" b="b"/>
              <a:pathLst>
                <a:path w="166987" h="131898" extrusionOk="0">
                  <a:moveTo>
                    <a:pt x="61672" y="127155"/>
                  </a:moveTo>
                  <a:lnTo>
                    <a:pt x="95828" y="92998"/>
                  </a:lnTo>
                  <a:cubicBezTo>
                    <a:pt x="127138" y="109128"/>
                    <a:pt x="166987" y="85408"/>
                    <a:pt x="166987" y="49354"/>
                  </a:cubicBezTo>
                  <a:cubicBezTo>
                    <a:pt x="166987" y="22788"/>
                    <a:pt x="145165" y="17"/>
                    <a:pt x="117650" y="17"/>
                  </a:cubicBezTo>
                  <a:cubicBezTo>
                    <a:pt x="81596" y="-932"/>
                    <a:pt x="57876" y="38917"/>
                    <a:pt x="74006" y="71176"/>
                  </a:cubicBezTo>
                  <a:lnTo>
                    <a:pt x="44593" y="100589"/>
                  </a:lnTo>
                  <a:lnTo>
                    <a:pt x="0" y="100589"/>
                  </a:lnTo>
                  <a:lnTo>
                    <a:pt x="0" y="131899"/>
                  </a:lnTo>
                  <a:lnTo>
                    <a:pt x="51235" y="131899"/>
                  </a:lnTo>
                  <a:cubicBezTo>
                    <a:pt x="54081" y="131899"/>
                    <a:pt x="58825" y="130001"/>
                    <a:pt x="61672" y="127155"/>
                  </a:cubicBezTo>
                  <a:lnTo>
                    <a:pt x="61672" y="12715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723" name="Google Shape;723;p43"/>
            <p:cNvGrpSpPr/>
            <p:nvPr/>
          </p:nvGrpSpPr>
          <p:grpSpPr>
            <a:xfrm>
              <a:off x="4087732" y="1993748"/>
              <a:ext cx="280665" cy="279680"/>
              <a:chOff x="5179227" y="1849224"/>
              <a:chExt cx="531562" cy="529697"/>
            </a:xfrm>
          </p:grpSpPr>
          <p:sp>
            <p:nvSpPr>
              <p:cNvPr id="724" name="Google Shape;724;p43"/>
              <p:cNvSpPr/>
              <p:nvPr/>
            </p:nvSpPr>
            <p:spPr>
              <a:xfrm>
                <a:off x="5461256" y="2000694"/>
                <a:ext cx="249533" cy="98095"/>
              </a:xfrm>
              <a:custGeom>
                <a:avLst/>
                <a:gdLst/>
                <a:ahLst/>
                <a:cxnLst/>
                <a:rect l="l" t="t" r="r" b="b"/>
                <a:pathLst>
                  <a:path w="249533" h="98095" extrusionOk="0">
                    <a:moveTo>
                      <a:pt x="95829" y="92403"/>
                    </a:moveTo>
                    <a:lnTo>
                      <a:pt x="124292" y="63939"/>
                    </a:lnTo>
                    <a:lnTo>
                      <a:pt x="154654" y="63939"/>
                    </a:lnTo>
                    <a:cubicBezTo>
                      <a:pt x="172681" y="116123"/>
                      <a:pt x="248584" y="103789"/>
                      <a:pt x="249533" y="48759"/>
                    </a:cubicBezTo>
                    <a:cubicBezTo>
                      <a:pt x="248584" y="-7220"/>
                      <a:pt x="172681" y="-18606"/>
                      <a:pt x="154654" y="33578"/>
                    </a:cubicBezTo>
                    <a:lnTo>
                      <a:pt x="117651" y="33578"/>
                    </a:lnTo>
                    <a:cubicBezTo>
                      <a:pt x="113855" y="33578"/>
                      <a:pt x="109111" y="35476"/>
                      <a:pt x="106265" y="38322"/>
                    </a:cubicBezTo>
                    <a:lnTo>
                      <a:pt x="77801" y="66786"/>
                    </a:lnTo>
                    <a:lnTo>
                      <a:pt x="0" y="66786"/>
                    </a:lnTo>
                    <a:lnTo>
                      <a:pt x="0" y="98096"/>
                    </a:lnTo>
                    <a:lnTo>
                      <a:pt x="84443" y="98096"/>
                    </a:lnTo>
                    <a:cubicBezTo>
                      <a:pt x="89187" y="96198"/>
                      <a:pt x="92982" y="95250"/>
                      <a:pt x="95829" y="92403"/>
                    </a:cubicBezTo>
                    <a:lnTo>
                      <a:pt x="95829" y="9240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5" name="Google Shape;725;p43"/>
              <p:cNvSpPr/>
              <p:nvPr/>
            </p:nvSpPr>
            <p:spPr>
              <a:xfrm>
                <a:off x="5179227" y="1849224"/>
                <a:ext cx="251667" cy="529697"/>
              </a:xfrm>
              <a:custGeom>
                <a:avLst/>
                <a:gdLst/>
                <a:ahLst/>
                <a:cxnLst/>
                <a:rect l="l" t="t" r="r" b="b"/>
                <a:pathLst>
                  <a:path w="251667" h="529697" extrusionOk="0">
                    <a:moveTo>
                      <a:pt x="191893" y="33"/>
                    </a:moveTo>
                    <a:cubicBezTo>
                      <a:pt x="137813" y="-1864"/>
                      <a:pt x="109349" y="77834"/>
                      <a:pt x="153942" y="81630"/>
                    </a:cubicBezTo>
                    <a:cubicBezTo>
                      <a:pt x="162481" y="81630"/>
                      <a:pt x="169123" y="88271"/>
                      <a:pt x="169123" y="96810"/>
                    </a:cubicBezTo>
                    <a:cubicBezTo>
                      <a:pt x="169123" y="105350"/>
                      <a:pt x="162481" y="111991"/>
                      <a:pt x="153942" y="111991"/>
                    </a:cubicBezTo>
                    <a:cubicBezTo>
                      <a:pt x="130222" y="111991"/>
                      <a:pt x="110297" y="95862"/>
                      <a:pt x="102707" y="74039"/>
                    </a:cubicBezTo>
                    <a:lnTo>
                      <a:pt x="97014" y="74039"/>
                    </a:lnTo>
                    <a:cubicBezTo>
                      <a:pt x="63806" y="74039"/>
                      <a:pt x="37240" y="100606"/>
                      <a:pt x="37240" y="133813"/>
                    </a:cubicBezTo>
                    <a:cubicBezTo>
                      <a:pt x="37240" y="156584"/>
                      <a:pt x="55267" y="174611"/>
                      <a:pt x="78038" y="174611"/>
                    </a:cubicBezTo>
                    <a:cubicBezTo>
                      <a:pt x="98912" y="175560"/>
                      <a:pt x="98912" y="204973"/>
                      <a:pt x="78038" y="205922"/>
                    </a:cubicBezTo>
                    <a:lnTo>
                      <a:pt x="59062" y="205922"/>
                    </a:lnTo>
                    <a:cubicBezTo>
                      <a:pt x="-19687" y="208768"/>
                      <a:pt x="-19687" y="321674"/>
                      <a:pt x="59062" y="324521"/>
                    </a:cubicBezTo>
                    <a:lnTo>
                      <a:pt x="78038" y="324521"/>
                    </a:lnTo>
                    <a:cubicBezTo>
                      <a:pt x="98912" y="325470"/>
                      <a:pt x="98912" y="354882"/>
                      <a:pt x="78038" y="355831"/>
                    </a:cubicBezTo>
                    <a:cubicBezTo>
                      <a:pt x="55267" y="355831"/>
                      <a:pt x="37240" y="373858"/>
                      <a:pt x="37240" y="396629"/>
                    </a:cubicBezTo>
                    <a:cubicBezTo>
                      <a:pt x="37240" y="429837"/>
                      <a:pt x="63806" y="456403"/>
                      <a:pt x="97014" y="456403"/>
                    </a:cubicBezTo>
                    <a:lnTo>
                      <a:pt x="102707" y="456403"/>
                    </a:lnTo>
                    <a:cubicBezTo>
                      <a:pt x="109349" y="434581"/>
                      <a:pt x="129273" y="418451"/>
                      <a:pt x="153942" y="418451"/>
                    </a:cubicBezTo>
                    <a:cubicBezTo>
                      <a:pt x="162481" y="418451"/>
                      <a:pt x="169123" y="425093"/>
                      <a:pt x="169123" y="433632"/>
                    </a:cubicBezTo>
                    <a:cubicBezTo>
                      <a:pt x="169123" y="442171"/>
                      <a:pt x="162481" y="448813"/>
                      <a:pt x="153942" y="448813"/>
                    </a:cubicBezTo>
                    <a:cubicBezTo>
                      <a:pt x="141608" y="448813"/>
                      <a:pt x="132120" y="458301"/>
                      <a:pt x="132120" y="470635"/>
                    </a:cubicBezTo>
                    <a:cubicBezTo>
                      <a:pt x="134966" y="549385"/>
                      <a:pt x="247873" y="549385"/>
                      <a:pt x="250719" y="470635"/>
                    </a:cubicBezTo>
                    <a:lnTo>
                      <a:pt x="250719" y="357729"/>
                    </a:lnTo>
                    <a:cubicBezTo>
                      <a:pt x="248821" y="315982"/>
                      <a:pt x="189996" y="315982"/>
                      <a:pt x="188099" y="357729"/>
                    </a:cubicBezTo>
                    <a:cubicBezTo>
                      <a:pt x="188099" y="366268"/>
                      <a:pt x="181457" y="372909"/>
                      <a:pt x="172918" y="372909"/>
                    </a:cubicBezTo>
                    <a:cubicBezTo>
                      <a:pt x="164379" y="372909"/>
                      <a:pt x="157737" y="366268"/>
                      <a:pt x="157737" y="357729"/>
                    </a:cubicBezTo>
                    <a:cubicBezTo>
                      <a:pt x="156789" y="310289"/>
                      <a:pt x="210869" y="278979"/>
                      <a:pt x="251668" y="303647"/>
                    </a:cubicBezTo>
                    <a:lnTo>
                      <a:pt x="251668" y="223949"/>
                    </a:lnTo>
                    <a:cubicBezTo>
                      <a:pt x="210869" y="248617"/>
                      <a:pt x="156789" y="217307"/>
                      <a:pt x="157737" y="169867"/>
                    </a:cubicBezTo>
                    <a:cubicBezTo>
                      <a:pt x="157737" y="161328"/>
                      <a:pt x="164379" y="154687"/>
                      <a:pt x="172918" y="154687"/>
                    </a:cubicBezTo>
                    <a:cubicBezTo>
                      <a:pt x="181457" y="154687"/>
                      <a:pt x="188099" y="161328"/>
                      <a:pt x="188099" y="169867"/>
                    </a:cubicBezTo>
                    <a:cubicBezTo>
                      <a:pt x="189996" y="211614"/>
                      <a:pt x="248821" y="211614"/>
                      <a:pt x="250719" y="169867"/>
                    </a:cubicBezTo>
                    <a:lnTo>
                      <a:pt x="250719" y="56961"/>
                    </a:lnTo>
                    <a:cubicBezTo>
                      <a:pt x="250719" y="26600"/>
                      <a:pt x="224153" y="33"/>
                      <a:pt x="191893" y="33"/>
                    </a:cubicBezTo>
                    <a:lnTo>
                      <a:pt x="191893" y="3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740;p43"/>
          <p:cNvSpPr/>
          <p:nvPr/>
        </p:nvSpPr>
        <p:spPr>
          <a:xfrm>
            <a:off x="765532" y="3709168"/>
            <a:ext cx="572400" cy="572400"/>
          </a:xfrm>
          <a:prstGeom prst="mathPlus">
            <a:avLst>
              <a:gd name="adj1" fmla="val 164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a:ea typeface="Fira Sans"/>
              <a:cs typeface="Fira Sans"/>
              <a:sym typeface="Fira Sans"/>
            </a:endParaRPr>
          </a:p>
        </p:txBody>
      </p:sp>
      <p:sp>
        <p:nvSpPr>
          <p:cNvPr id="12" name="Google Shape;688;p43"/>
          <p:cNvSpPr txBox="1">
            <a:spLocks/>
          </p:cNvSpPr>
          <p:nvPr/>
        </p:nvSpPr>
        <p:spPr>
          <a:xfrm>
            <a:off x="1440000" y="1658345"/>
            <a:ext cx="6450691" cy="6609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9pPr>
          </a:lstStyle>
          <a:p>
            <a:pPr marL="0" indent="0"/>
            <a:r>
              <a:rPr lang="en-US" sz="1800" dirty="0" smtClean="0"/>
              <a:t>There are certain difficulties in applying machine learning to medical data as we discussed but understanding the issues of the data and models can help further achieve the aim of using machine learning in medicine which is greater effect with lower cost, as we have seen progressively.</a:t>
            </a:r>
            <a:endParaRPr lang="en-US" sz="1800" dirty="0"/>
          </a:p>
        </p:txBody>
      </p:sp>
      <p:sp>
        <p:nvSpPr>
          <p:cNvPr id="13" name="Google Shape;687;p43"/>
          <p:cNvSpPr txBox="1">
            <a:spLocks/>
          </p:cNvSpPr>
          <p:nvPr/>
        </p:nvSpPr>
        <p:spPr>
          <a:xfrm>
            <a:off x="1440000" y="841657"/>
            <a:ext cx="7704000" cy="572700"/>
          </a:xfrm>
          <a:prstGeom prst="rect">
            <a:avLst/>
          </a:prstGeom>
          <a:noFill/>
          <a:ln>
            <a:noFill/>
          </a:ln>
          <a:effectLst>
            <a:outerShdw blurRad="285750" algn="bl" rotWithShape="0">
              <a:schemeClr val="dk2">
                <a:alpha val="54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1pPr>
            <a:lvl2pPr marR="0" lvl="1"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2pPr>
            <a:lvl3pPr marR="0" lvl="2"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3pPr>
            <a:lvl4pPr marR="0" lvl="3"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4pPr>
            <a:lvl5pPr marR="0" lvl="4"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5pPr>
            <a:lvl6pPr marR="0" lvl="5"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6pPr>
            <a:lvl7pPr marR="0" lvl="6"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7pPr>
            <a:lvl8pPr marR="0" lvl="7"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8pPr>
            <a:lvl9pPr marR="0" lvl="8" algn="l" rtl="0">
              <a:lnSpc>
                <a:spcPct val="100000"/>
              </a:lnSpc>
              <a:spcBef>
                <a:spcPts val="0"/>
              </a:spcBef>
              <a:spcAft>
                <a:spcPts val="0"/>
              </a:spcAft>
              <a:buClr>
                <a:schemeClr val="dk1"/>
              </a:buClr>
              <a:buSzPts val="3000"/>
              <a:buFont typeface="Chakra Petch Medium"/>
              <a:buNone/>
              <a:defRPr sz="3000" b="0" i="0" u="none" strike="noStrike" cap="none">
                <a:solidFill>
                  <a:schemeClr val="dk1"/>
                </a:solidFill>
                <a:latin typeface="Chakra Petch Medium"/>
                <a:ea typeface="Chakra Petch Medium"/>
                <a:cs typeface="Chakra Petch Medium"/>
                <a:sym typeface="Chakra Petch Medium"/>
              </a:defRPr>
            </a:lvl9pPr>
          </a:lstStyle>
          <a:p>
            <a:r>
              <a:rPr lang="en-US" sz="3600" dirty="0" smtClean="0"/>
              <a:t>Conclusion</a:t>
            </a:r>
            <a:endParaRPr lang="en-US" sz="3600" dirty="0"/>
          </a:p>
        </p:txBody>
      </p:sp>
      <p:grpSp>
        <p:nvGrpSpPr>
          <p:cNvPr id="14" name="Google Shape;719;p43"/>
          <p:cNvGrpSpPr/>
          <p:nvPr/>
        </p:nvGrpSpPr>
        <p:grpSpPr>
          <a:xfrm>
            <a:off x="765532" y="1006380"/>
            <a:ext cx="467808" cy="407189"/>
            <a:chOff x="4087732" y="1993748"/>
            <a:chExt cx="280665" cy="279680"/>
          </a:xfrm>
        </p:grpSpPr>
        <p:sp>
          <p:nvSpPr>
            <p:cNvPr id="15" name="Google Shape;720;p43"/>
            <p:cNvSpPr/>
            <p:nvPr/>
          </p:nvSpPr>
          <p:spPr>
            <a:xfrm>
              <a:off x="4236015" y="2187080"/>
              <a:ext cx="88399" cy="69568"/>
            </a:xfrm>
            <a:custGeom>
              <a:avLst/>
              <a:gdLst/>
              <a:ahLst/>
              <a:cxnLst/>
              <a:rect l="l" t="t" r="r" b="b"/>
              <a:pathLst>
                <a:path w="167581" h="131882" extrusionOk="0">
                  <a:moveTo>
                    <a:pt x="118599" y="34156"/>
                  </a:moveTo>
                  <a:cubicBezTo>
                    <a:pt x="111009" y="34156"/>
                    <a:pt x="103419" y="36054"/>
                    <a:pt x="96777" y="38900"/>
                  </a:cubicBezTo>
                  <a:lnTo>
                    <a:pt x="62620" y="4744"/>
                  </a:lnTo>
                  <a:cubicBezTo>
                    <a:pt x="59774" y="1898"/>
                    <a:pt x="55979" y="0"/>
                    <a:pt x="51235" y="0"/>
                  </a:cubicBezTo>
                  <a:lnTo>
                    <a:pt x="0" y="0"/>
                  </a:lnTo>
                  <a:lnTo>
                    <a:pt x="0" y="31310"/>
                  </a:lnTo>
                  <a:lnTo>
                    <a:pt x="44593" y="31310"/>
                  </a:lnTo>
                  <a:lnTo>
                    <a:pt x="74006" y="60723"/>
                  </a:lnTo>
                  <a:cubicBezTo>
                    <a:pt x="57876" y="92033"/>
                    <a:pt x="81596" y="131882"/>
                    <a:pt x="117651" y="131882"/>
                  </a:cubicBezTo>
                  <a:cubicBezTo>
                    <a:pt x="184066" y="129985"/>
                    <a:pt x="184066" y="37003"/>
                    <a:pt x="118599" y="34156"/>
                  </a:cubicBezTo>
                  <a:lnTo>
                    <a:pt x="118599" y="3415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721;p43"/>
            <p:cNvSpPr/>
            <p:nvPr/>
          </p:nvSpPr>
          <p:spPr>
            <a:xfrm>
              <a:off x="4236516" y="2143498"/>
              <a:ext cx="131644" cy="51584"/>
            </a:xfrm>
            <a:custGeom>
              <a:avLst/>
              <a:gdLst/>
              <a:ahLst/>
              <a:cxnLst/>
              <a:rect l="l" t="t" r="r" b="b"/>
              <a:pathLst>
                <a:path w="249563" h="97789" extrusionOk="0">
                  <a:moveTo>
                    <a:pt x="201144" y="0"/>
                  </a:moveTo>
                  <a:cubicBezTo>
                    <a:pt x="179322" y="0"/>
                    <a:pt x="161295" y="14232"/>
                    <a:pt x="154654" y="33208"/>
                  </a:cubicBezTo>
                  <a:lnTo>
                    <a:pt x="124292" y="33208"/>
                  </a:lnTo>
                  <a:lnTo>
                    <a:pt x="95829" y="4744"/>
                  </a:lnTo>
                  <a:cubicBezTo>
                    <a:pt x="92982" y="1898"/>
                    <a:pt x="89187" y="0"/>
                    <a:pt x="84443" y="0"/>
                  </a:cubicBezTo>
                  <a:lnTo>
                    <a:pt x="0" y="0"/>
                  </a:lnTo>
                  <a:lnTo>
                    <a:pt x="0" y="31310"/>
                  </a:lnTo>
                  <a:lnTo>
                    <a:pt x="77801" y="31310"/>
                  </a:lnTo>
                  <a:lnTo>
                    <a:pt x="106265" y="59774"/>
                  </a:lnTo>
                  <a:cubicBezTo>
                    <a:pt x="109111" y="62620"/>
                    <a:pt x="112907" y="64518"/>
                    <a:pt x="117651" y="64518"/>
                  </a:cubicBezTo>
                  <a:lnTo>
                    <a:pt x="154654" y="64518"/>
                  </a:lnTo>
                  <a:cubicBezTo>
                    <a:pt x="172681" y="116702"/>
                    <a:pt x="248584" y="104367"/>
                    <a:pt x="249533" y="49337"/>
                  </a:cubicBezTo>
                  <a:cubicBezTo>
                    <a:pt x="250482" y="21822"/>
                    <a:pt x="228660" y="0"/>
                    <a:pt x="201144" y="0"/>
                  </a:cubicBezTo>
                  <a:lnTo>
                    <a:pt x="201144"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722;p43"/>
            <p:cNvSpPr/>
            <p:nvPr/>
          </p:nvSpPr>
          <p:spPr>
            <a:xfrm>
              <a:off x="4237017" y="2011242"/>
              <a:ext cx="88086" cy="69576"/>
            </a:xfrm>
            <a:custGeom>
              <a:avLst/>
              <a:gdLst/>
              <a:ahLst/>
              <a:cxnLst/>
              <a:rect l="l" t="t" r="r" b="b"/>
              <a:pathLst>
                <a:path w="166987" h="131898" extrusionOk="0">
                  <a:moveTo>
                    <a:pt x="61672" y="127155"/>
                  </a:moveTo>
                  <a:lnTo>
                    <a:pt x="95828" y="92998"/>
                  </a:lnTo>
                  <a:cubicBezTo>
                    <a:pt x="127138" y="109128"/>
                    <a:pt x="166987" y="85408"/>
                    <a:pt x="166987" y="49354"/>
                  </a:cubicBezTo>
                  <a:cubicBezTo>
                    <a:pt x="166987" y="22788"/>
                    <a:pt x="145165" y="17"/>
                    <a:pt x="117650" y="17"/>
                  </a:cubicBezTo>
                  <a:cubicBezTo>
                    <a:pt x="81596" y="-932"/>
                    <a:pt x="57876" y="38917"/>
                    <a:pt x="74006" y="71176"/>
                  </a:cubicBezTo>
                  <a:lnTo>
                    <a:pt x="44593" y="100589"/>
                  </a:lnTo>
                  <a:lnTo>
                    <a:pt x="0" y="100589"/>
                  </a:lnTo>
                  <a:lnTo>
                    <a:pt x="0" y="131899"/>
                  </a:lnTo>
                  <a:lnTo>
                    <a:pt x="51235" y="131899"/>
                  </a:lnTo>
                  <a:cubicBezTo>
                    <a:pt x="54081" y="131899"/>
                    <a:pt x="58825" y="130001"/>
                    <a:pt x="61672" y="127155"/>
                  </a:cubicBezTo>
                  <a:lnTo>
                    <a:pt x="61672" y="12715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 name="Google Shape;723;p43"/>
            <p:cNvGrpSpPr/>
            <p:nvPr/>
          </p:nvGrpSpPr>
          <p:grpSpPr>
            <a:xfrm>
              <a:off x="4087732" y="1993748"/>
              <a:ext cx="280665" cy="279680"/>
              <a:chOff x="5179227" y="1849224"/>
              <a:chExt cx="531562" cy="529697"/>
            </a:xfrm>
          </p:grpSpPr>
          <p:sp>
            <p:nvSpPr>
              <p:cNvPr id="19" name="Google Shape;724;p43"/>
              <p:cNvSpPr/>
              <p:nvPr/>
            </p:nvSpPr>
            <p:spPr>
              <a:xfrm>
                <a:off x="5461256" y="2000694"/>
                <a:ext cx="249533" cy="98095"/>
              </a:xfrm>
              <a:custGeom>
                <a:avLst/>
                <a:gdLst/>
                <a:ahLst/>
                <a:cxnLst/>
                <a:rect l="l" t="t" r="r" b="b"/>
                <a:pathLst>
                  <a:path w="249533" h="98095" extrusionOk="0">
                    <a:moveTo>
                      <a:pt x="95829" y="92403"/>
                    </a:moveTo>
                    <a:lnTo>
                      <a:pt x="124292" y="63939"/>
                    </a:lnTo>
                    <a:lnTo>
                      <a:pt x="154654" y="63939"/>
                    </a:lnTo>
                    <a:cubicBezTo>
                      <a:pt x="172681" y="116123"/>
                      <a:pt x="248584" y="103789"/>
                      <a:pt x="249533" y="48759"/>
                    </a:cubicBezTo>
                    <a:cubicBezTo>
                      <a:pt x="248584" y="-7220"/>
                      <a:pt x="172681" y="-18606"/>
                      <a:pt x="154654" y="33578"/>
                    </a:cubicBezTo>
                    <a:lnTo>
                      <a:pt x="117651" y="33578"/>
                    </a:lnTo>
                    <a:cubicBezTo>
                      <a:pt x="113855" y="33578"/>
                      <a:pt x="109111" y="35476"/>
                      <a:pt x="106265" y="38322"/>
                    </a:cubicBezTo>
                    <a:lnTo>
                      <a:pt x="77801" y="66786"/>
                    </a:lnTo>
                    <a:lnTo>
                      <a:pt x="0" y="66786"/>
                    </a:lnTo>
                    <a:lnTo>
                      <a:pt x="0" y="98096"/>
                    </a:lnTo>
                    <a:lnTo>
                      <a:pt x="84443" y="98096"/>
                    </a:lnTo>
                    <a:cubicBezTo>
                      <a:pt x="89187" y="96198"/>
                      <a:pt x="92982" y="95250"/>
                      <a:pt x="95829" y="92403"/>
                    </a:cubicBezTo>
                    <a:lnTo>
                      <a:pt x="95829" y="9240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725;p43"/>
              <p:cNvSpPr/>
              <p:nvPr/>
            </p:nvSpPr>
            <p:spPr>
              <a:xfrm>
                <a:off x="5179227" y="1849224"/>
                <a:ext cx="251667" cy="529697"/>
              </a:xfrm>
              <a:custGeom>
                <a:avLst/>
                <a:gdLst/>
                <a:ahLst/>
                <a:cxnLst/>
                <a:rect l="l" t="t" r="r" b="b"/>
                <a:pathLst>
                  <a:path w="251667" h="529697" extrusionOk="0">
                    <a:moveTo>
                      <a:pt x="191893" y="33"/>
                    </a:moveTo>
                    <a:cubicBezTo>
                      <a:pt x="137813" y="-1864"/>
                      <a:pt x="109349" y="77834"/>
                      <a:pt x="153942" y="81630"/>
                    </a:cubicBezTo>
                    <a:cubicBezTo>
                      <a:pt x="162481" y="81630"/>
                      <a:pt x="169123" y="88271"/>
                      <a:pt x="169123" y="96810"/>
                    </a:cubicBezTo>
                    <a:cubicBezTo>
                      <a:pt x="169123" y="105350"/>
                      <a:pt x="162481" y="111991"/>
                      <a:pt x="153942" y="111991"/>
                    </a:cubicBezTo>
                    <a:cubicBezTo>
                      <a:pt x="130222" y="111991"/>
                      <a:pt x="110297" y="95862"/>
                      <a:pt x="102707" y="74039"/>
                    </a:cubicBezTo>
                    <a:lnTo>
                      <a:pt x="97014" y="74039"/>
                    </a:lnTo>
                    <a:cubicBezTo>
                      <a:pt x="63806" y="74039"/>
                      <a:pt x="37240" y="100606"/>
                      <a:pt x="37240" y="133813"/>
                    </a:cubicBezTo>
                    <a:cubicBezTo>
                      <a:pt x="37240" y="156584"/>
                      <a:pt x="55267" y="174611"/>
                      <a:pt x="78038" y="174611"/>
                    </a:cubicBezTo>
                    <a:cubicBezTo>
                      <a:pt x="98912" y="175560"/>
                      <a:pt x="98912" y="204973"/>
                      <a:pt x="78038" y="205922"/>
                    </a:cubicBezTo>
                    <a:lnTo>
                      <a:pt x="59062" y="205922"/>
                    </a:lnTo>
                    <a:cubicBezTo>
                      <a:pt x="-19687" y="208768"/>
                      <a:pt x="-19687" y="321674"/>
                      <a:pt x="59062" y="324521"/>
                    </a:cubicBezTo>
                    <a:lnTo>
                      <a:pt x="78038" y="324521"/>
                    </a:lnTo>
                    <a:cubicBezTo>
                      <a:pt x="98912" y="325470"/>
                      <a:pt x="98912" y="354882"/>
                      <a:pt x="78038" y="355831"/>
                    </a:cubicBezTo>
                    <a:cubicBezTo>
                      <a:pt x="55267" y="355831"/>
                      <a:pt x="37240" y="373858"/>
                      <a:pt x="37240" y="396629"/>
                    </a:cubicBezTo>
                    <a:cubicBezTo>
                      <a:pt x="37240" y="429837"/>
                      <a:pt x="63806" y="456403"/>
                      <a:pt x="97014" y="456403"/>
                    </a:cubicBezTo>
                    <a:lnTo>
                      <a:pt x="102707" y="456403"/>
                    </a:lnTo>
                    <a:cubicBezTo>
                      <a:pt x="109349" y="434581"/>
                      <a:pt x="129273" y="418451"/>
                      <a:pt x="153942" y="418451"/>
                    </a:cubicBezTo>
                    <a:cubicBezTo>
                      <a:pt x="162481" y="418451"/>
                      <a:pt x="169123" y="425093"/>
                      <a:pt x="169123" y="433632"/>
                    </a:cubicBezTo>
                    <a:cubicBezTo>
                      <a:pt x="169123" y="442171"/>
                      <a:pt x="162481" y="448813"/>
                      <a:pt x="153942" y="448813"/>
                    </a:cubicBezTo>
                    <a:cubicBezTo>
                      <a:pt x="141608" y="448813"/>
                      <a:pt x="132120" y="458301"/>
                      <a:pt x="132120" y="470635"/>
                    </a:cubicBezTo>
                    <a:cubicBezTo>
                      <a:pt x="134966" y="549385"/>
                      <a:pt x="247873" y="549385"/>
                      <a:pt x="250719" y="470635"/>
                    </a:cubicBezTo>
                    <a:lnTo>
                      <a:pt x="250719" y="357729"/>
                    </a:lnTo>
                    <a:cubicBezTo>
                      <a:pt x="248821" y="315982"/>
                      <a:pt x="189996" y="315982"/>
                      <a:pt x="188099" y="357729"/>
                    </a:cubicBezTo>
                    <a:cubicBezTo>
                      <a:pt x="188099" y="366268"/>
                      <a:pt x="181457" y="372909"/>
                      <a:pt x="172918" y="372909"/>
                    </a:cubicBezTo>
                    <a:cubicBezTo>
                      <a:pt x="164379" y="372909"/>
                      <a:pt x="157737" y="366268"/>
                      <a:pt x="157737" y="357729"/>
                    </a:cubicBezTo>
                    <a:cubicBezTo>
                      <a:pt x="156789" y="310289"/>
                      <a:pt x="210869" y="278979"/>
                      <a:pt x="251668" y="303647"/>
                    </a:cubicBezTo>
                    <a:lnTo>
                      <a:pt x="251668" y="223949"/>
                    </a:lnTo>
                    <a:cubicBezTo>
                      <a:pt x="210869" y="248617"/>
                      <a:pt x="156789" y="217307"/>
                      <a:pt x="157737" y="169867"/>
                    </a:cubicBezTo>
                    <a:cubicBezTo>
                      <a:pt x="157737" y="161328"/>
                      <a:pt x="164379" y="154687"/>
                      <a:pt x="172918" y="154687"/>
                    </a:cubicBezTo>
                    <a:cubicBezTo>
                      <a:pt x="181457" y="154687"/>
                      <a:pt x="188099" y="161328"/>
                      <a:pt x="188099" y="169867"/>
                    </a:cubicBezTo>
                    <a:cubicBezTo>
                      <a:pt x="189996" y="211614"/>
                      <a:pt x="248821" y="211614"/>
                      <a:pt x="250719" y="169867"/>
                    </a:cubicBezTo>
                    <a:lnTo>
                      <a:pt x="250719" y="56961"/>
                    </a:lnTo>
                    <a:cubicBezTo>
                      <a:pt x="250719" y="26600"/>
                      <a:pt x="224153" y="33"/>
                      <a:pt x="191893" y="33"/>
                    </a:cubicBezTo>
                    <a:lnTo>
                      <a:pt x="191893" y="3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067737371"/>
      </p:ext>
    </p:extLst>
  </p:cSld>
  <p:clrMapOvr>
    <a:masterClrMapping/>
  </p:clrMapOvr>
</p:sld>
</file>

<file path=ppt/theme/theme1.xml><?xml version="1.0" encoding="utf-8"?>
<a:theme xmlns:a="http://schemas.openxmlformats.org/drawingml/2006/main" name="Robotics in Healthcare by Slidesgo">
  <a:themeElements>
    <a:clrScheme name="Simple Light">
      <a:dk1>
        <a:srgbClr val="00F3B8"/>
      </a:dk1>
      <a:lt1>
        <a:srgbClr val="05022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TotalTime>
  <Words>495</Words>
  <Application>Microsoft Office PowerPoint</Application>
  <PresentationFormat>On-screen Show (16:9)</PresentationFormat>
  <Paragraphs>41</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Chakra Petch</vt:lpstr>
      <vt:lpstr>Arial</vt:lpstr>
      <vt:lpstr>Engravers MT</vt:lpstr>
      <vt:lpstr>Chakra Petch Medium</vt:lpstr>
      <vt:lpstr>Fira Sans</vt:lpstr>
      <vt:lpstr>Nunito Light</vt:lpstr>
      <vt:lpstr>Calibri</vt:lpstr>
      <vt:lpstr>Robotics in Healthcare by Slidesgo</vt:lpstr>
      <vt:lpstr>Machine Learning Applications in Medicine</vt:lpstr>
      <vt:lpstr>INTRODUCTION</vt:lpstr>
      <vt:lpstr>Machine Learning</vt:lpstr>
      <vt:lpstr>PowerPoint Presentation</vt:lpstr>
      <vt:lpstr>Applications of machine learning </vt:lpstr>
      <vt:lpstr>Applications of machine learning </vt:lpstr>
      <vt:lpstr>Applications of machine learning </vt:lpstr>
      <vt:lpstr>Challenges</vt:lpstr>
      <vt:lpstr>PowerPoint Presentation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Machien Learning Applications in Medicine</dc:title>
  <dc:creator>Magic Systems</dc:creator>
  <cp:lastModifiedBy>Magic Systems</cp:lastModifiedBy>
  <cp:revision>9</cp:revision>
  <dcterms:modified xsi:type="dcterms:W3CDTF">2024-05-05T10:53:21Z</dcterms:modified>
</cp:coreProperties>
</file>